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p:sldMasterIdLst>
    <p:sldMasterId id="2147483648" r:id="rId1"/>
    <p:sldMasterId id="2147483661" r:id="rId2"/>
  </p:sldMasterIdLst>
  <p:notesMasterIdLst>
    <p:notesMasterId r:id="rId51"/>
  </p:notesMasterIdLst>
  <p:sldIdLst>
    <p:sldId id="369" r:id="rId3"/>
    <p:sldId id="352" r:id="rId4"/>
    <p:sldId id="370" r:id="rId5"/>
    <p:sldId id="268" r:id="rId6"/>
    <p:sldId id="374" r:id="rId7"/>
    <p:sldId id="286" r:id="rId8"/>
    <p:sldId id="298" r:id="rId9"/>
    <p:sldId id="375" r:id="rId10"/>
    <p:sldId id="371" r:id="rId11"/>
    <p:sldId id="354" r:id="rId12"/>
    <p:sldId id="376" r:id="rId13"/>
    <p:sldId id="382" r:id="rId14"/>
    <p:sldId id="383" r:id="rId15"/>
    <p:sldId id="384" r:id="rId16"/>
    <p:sldId id="311" r:id="rId17"/>
    <p:sldId id="377" r:id="rId18"/>
    <p:sldId id="385" r:id="rId19"/>
    <p:sldId id="378" r:id="rId20"/>
    <p:sldId id="386" r:id="rId21"/>
    <p:sldId id="380" r:id="rId22"/>
    <p:sldId id="387" r:id="rId23"/>
    <p:sldId id="381" r:id="rId24"/>
    <p:sldId id="372" r:id="rId25"/>
    <p:sldId id="397" r:id="rId26"/>
    <p:sldId id="321" r:id="rId27"/>
    <p:sldId id="390" r:id="rId28"/>
    <p:sldId id="400" r:id="rId29"/>
    <p:sldId id="399" r:id="rId30"/>
    <p:sldId id="398" r:id="rId31"/>
    <p:sldId id="389" r:id="rId32"/>
    <p:sldId id="401" r:id="rId33"/>
    <p:sldId id="402" r:id="rId34"/>
    <p:sldId id="388" r:id="rId35"/>
    <p:sldId id="391" r:id="rId36"/>
    <p:sldId id="395" r:id="rId37"/>
    <p:sldId id="392" r:id="rId38"/>
    <p:sldId id="396" r:id="rId39"/>
    <p:sldId id="373" r:id="rId40"/>
    <p:sldId id="340" r:id="rId41"/>
    <p:sldId id="405" r:id="rId42"/>
    <p:sldId id="406" r:id="rId43"/>
    <p:sldId id="404" r:id="rId44"/>
    <p:sldId id="408" r:id="rId45"/>
    <p:sldId id="403" r:id="rId46"/>
    <p:sldId id="407" r:id="rId47"/>
    <p:sldId id="409" r:id="rId48"/>
    <p:sldId id="410" r:id="rId49"/>
    <p:sldId id="336" r:id="rId50"/>
  </p:sldIdLst>
  <p:sldSz cx="12192000" cy="6858000"/>
  <p:notesSz cx="6858000" cy="9144000"/>
  <p:custDataLst>
    <p:tags r:id="rId5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67" d="100"/>
          <a:sy n="67" d="100"/>
        </p:scale>
        <p:origin x="604"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7A54AE-E28B-4533-A456-B756823B96D8}" type="datetimeFigureOut">
              <a:rPr lang="zh-CN" altLang="en-US" smtClean="0"/>
              <a:t>2025/9/26</a:t>
            </a:fld>
            <a:endParaRPr lang="zh-CN" altLang="en-US"/>
          </a:p>
        </p:txBody>
      </p:sp>
      <p:sp>
        <p:nvSpPr>
          <p:cNvPr id="4" name="幻灯片图像占位符 3"/>
          <p:cNvSpPr>
            <a:spLocks noGrp="1" noRot="1" noChangeAspect="1"/>
          </p:cNvSpPr>
          <p:nvPr>
            <p:ph type="sldImg" idx="2"/>
          </p:nvPr>
        </p:nvSpPr>
        <p:spPr>
          <a:xfrm>
            <a:off x="685530" y="1143000"/>
            <a:ext cx="54869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1BB924-0F29-4611-A8B9-E5E73D232998}"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9272647" y="6312535"/>
            <a:ext cx="2743725" cy="365125"/>
          </a:xfrm>
        </p:spPr>
        <p:txBody>
          <a:bodyPr/>
          <a:lstStyle/>
          <a:p>
            <a:r>
              <a:rPr lang="en-US" altLang="zh-CN"/>
              <a:t>1·</a:t>
            </a:r>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63DB197-84B0-484E-9C0F-88358ECCB797}" type="datetimeFigureOut">
              <a:rPr lang="zh-CN" altLang="en-US" smtClean="0"/>
              <a:t>2025/9/26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t>‹#›</a:t>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r>
              <a:rPr lang="en-US" altLang="zh-CN"/>
              <a:t>·</a:t>
            </a:r>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C73A3FB-D683-4918-A557-73AB8F4C4EE9}" type="datetimeFigureOut">
              <a:rPr lang="zh-CN" altLang="en-US" smtClean="0"/>
              <a:t>2025/9/26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10" name="矩形 9"/>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C73A3FB-D683-4918-A557-73AB8F4C4EE9}" type="datetimeFigureOut">
              <a:rPr lang="zh-CN" altLang="en-US" smtClean="0"/>
              <a:t>2025/9/26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t>2025/9/26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5" name="矩形 4"/>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63DB197-84B0-484E-9C0F-88358ECCB797}" type="datetimeFigureOut">
              <a:rPr lang="zh-CN" altLang="en-US" smtClean="0"/>
              <a:t>2025/9/26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t>‹#›</a:t>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C73A3FB-D683-4918-A557-73AB8F4C4EE9}" type="datetimeFigureOut">
              <a:rPr lang="zh-CN" altLang="en-US" smtClean="0"/>
              <a:t>2025/9/26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C73A3FB-D683-4918-A557-73AB8F4C4EE9}" type="datetimeFigureOut">
              <a:rPr lang="zh-CN" altLang="en-US" smtClean="0"/>
              <a:t>2025/9/26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t>2025/9/26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t>2025/9/26</a:t>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t>‹#›</a:t>
            </a:fld>
            <a:endParaRPr lang="zh-CN" altLang="en-US"/>
          </a:p>
        </p:txBody>
      </p:sp>
      <p:pic>
        <p:nvPicPr>
          <p:cNvPr id="8" name="图片 7"/>
          <p:cNvPicPr>
            <a:picLocks noChangeAspect="1"/>
          </p:cNvPicPr>
          <p:nvPr userDrawn="1"/>
        </p:nvPicPr>
        <p:blipFill>
          <a:blip r:embed="rId14"/>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t>2025/9/26</a:t>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t>‹#›</a:t>
            </a:fld>
            <a:endParaRPr lang="zh-CN" altLang="en-US"/>
          </a:p>
        </p:txBody>
      </p:sp>
      <p:pic>
        <p:nvPicPr>
          <p:cNvPr id="8" name="图片 7"/>
          <p:cNvPicPr>
            <a:picLocks noChangeAspect="1"/>
          </p:cNvPicPr>
          <p:nvPr userDrawn="1"/>
        </p:nvPicPr>
        <p:blipFill>
          <a:blip r:embed="rId14"/>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4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微信图片_2025-08-21_134516_064"/>
          <p:cNvPicPr>
            <a:picLocks noChangeAspect="1"/>
          </p:cNvPicPr>
          <p:nvPr/>
        </p:nvPicPr>
        <p:blipFill>
          <a:blip r:embed="rId2"/>
          <a:stretch>
            <a:fillRect/>
          </a:stretch>
        </p:blipFill>
        <p:spPr>
          <a:xfrm>
            <a:off x="933061" y="-74646"/>
            <a:ext cx="11258939" cy="6690049"/>
          </a:xfrm>
          <a:prstGeom prst="rect">
            <a:avLst/>
          </a:prstGeom>
        </p:spPr>
      </p:pic>
      <p:sp>
        <p:nvSpPr>
          <p:cNvPr id="4" name="圆角矩形 3"/>
          <p:cNvSpPr/>
          <p:nvPr/>
        </p:nvSpPr>
        <p:spPr>
          <a:xfrm>
            <a:off x="2145561" y="1236980"/>
            <a:ext cx="8609330" cy="2882265"/>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圆角矩形 4"/>
          <p:cNvSpPr/>
          <p:nvPr/>
        </p:nvSpPr>
        <p:spPr>
          <a:xfrm>
            <a:off x="1191246" y="905828"/>
            <a:ext cx="9809507" cy="3395345"/>
          </a:xfrm>
          <a:prstGeom prst="round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spcBef>
                <a:spcPts val="1200"/>
              </a:spcBef>
            </a:pPr>
            <a:r>
              <a:rPr lang="zh-CN" altLang="en-US"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第六章</a:t>
            </a:r>
            <a:endParaRPr lang="en-US" altLang="zh-CN"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endParaRPr>
          </a:p>
          <a:p>
            <a:pPr algn="ctr">
              <a:spcBef>
                <a:spcPts val="1200"/>
              </a:spcBef>
            </a:pPr>
            <a:r>
              <a:rPr lang="zh-CN" altLang="en-US" sz="6600" dirty="0">
                <a:solidFill>
                  <a:srgbClr val="0070C0"/>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收入分配统计分析</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861591" y="926465"/>
            <a:ext cx="10617200" cy="5297805"/>
          </a:xfrm>
          <a:prstGeom prst="rect">
            <a:avLst/>
          </a:prstGeom>
          <a:ln>
            <a:noFill/>
          </a:ln>
        </p:spPr>
        <p:txBody>
          <a:bodyPr wrap="square">
            <a:noAutofit/>
          </a:bodyPr>
          <a:lstStyle/>
          <a:p>
            <a:pPr indent="612000">
              <a:lnSpc>
                <a:spcPct val="120000"/>
              </a:lnSpc>
            </a:pPr>
            <a:r>
              <a:rPr lang="zh-CN" altLang="en-US" sz="2400" dirty="0">
                <a:latin typeface="华文楷体" panose="02010600040101010101" pitchFamily="2" charset="-122"/>
                <a:ea typeface="华文楷体" panose="02010600040101010101" pitchFamily="2" charset="-122"/>
              </a:rPr>
              <a:t>国民收入分配格局主要包括两类，分别为主体分配格局和要素分配格局。</a:t>
            </a:r>
          </a:p>
          <a:p>
            <a:pPr indent="612000">
              <a:lnSpc>
                <a:spcPct val="120000"/>
              </a:lnSpc>
            </a:pPr>
            <a:r>
              <a:rPr lang="zh-CN" altLang="en-US" sz="2400" dirty="0">
                <a:latin typeface="华文楷体" panose="02010600040101010101" pitchFamily="2" charset="-122"/>
                <a:ea typeface="华文楷体" panose="02010600040101010101" pitchFamily="2" charset="-122"/>
              </a:rPr>
              <a:t>国民经济核算中，按照经济主体所从事经济活动的同一性和财务决策特征的相似性，将其划分为金融机构、非金融企业、居民（住户）、政府等机构部门。鉴于金融机构和非金融企业均从事生产经营活动，通常将其合并为企业部门。国民收入的主体分配格局，旨在揭示国民收入在企业部门、居民部门和政府部门之间的分配状况及其变化趋势。</a:t>
            </a:r>
          </a:p>
          <a:p>
            <a:pPr indent="612000">
              <a:lnSpc>
                <a:spcPct val="120000"/>
              </a:lnSpc>
            </a:pPr>
            <a:r>
              <a:rPr lang="zh-CN" altLang="en-US" sz="2400" dirty="0">
                <a:latin typeface="华文楷体" panose="02010600040101010101" pitchFamily="2" charset="-122"/>
                <a:ea typeface="华文楷体" panose="02010600040101010101" pitchFamily="2" charset="-122"/>
              </a:rPr>
              <a:t>要素分配是一类备受关注的国民收入分配格局，是国民收入在投入生产的各类要素之间的分配比例。社会主义市场经济体制改革以来，我国逐步由单纯的按劳分配转向允许和鼓励其他要素参与分配。理论上生产要素众多，既包含劳动、资本和土地等传统要素，也可包含技术、管理、信息等现代要素。然而收入分配统计分析必须以实际统计数据为基础，考虑数据可得性和分析简洁性，要素分配格局往往基于劳动</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资本两分法展开。</a:t>
            </a:r>
          </a:p>
          <a:p>
            <a:pPr marL="0" indent="304800" algn="just" defTabSz="266700">
              <a:lnSpc>
                <a:spcPct val="150000"/>
              </a:lnSpc>
              <a:spcBef>
                <a:spcPct val="0"/>
              </a:spcBef>
              <a:spcAft>
                <a:spcPct val="0"/>
              </a:spcAft>
            </a:pPr>
            <a:endParaRPr lang="zh-CN" altLang="en-US" sz="2400" dirty="0">
              <a:latin typeface="Arial" panose="020B0604020202020204" pitchFamily="34" charset="0"/>
              <a:ea typeface="微软雅黑" panose="020B0503020204020204" pitchFamily="34" charset="-122"/>
            </a:endParaRPr>
          </a:p>
          <a:p>
            <a:pPr marL="0" indent="304800" algn="just" defTabSz="266700">
              <a:lnSpc>
                <a:spcPct val="150000"/>
              </a:lnSpc>
              <a:spcBef>
                <a:spcPct val="0"/>
              </a:spcBef>
              <a:spcAft>
                <a:spcPct val="0"/>
              </a:spcAft>
            </a:pP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9</a:t>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一、国民收入分配格局概述</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a:extLst>
            <a:ext uri="{FF2B5EF4-FFF2-40B4-BE49-F238E27FC236}">
              <a16:creationId xmlns:a16="http://schemas.microsoft.com/office/drawing/2014/main" id="{34A1CF7C-913D-2248-173F-5A2D122C7A72}"/>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FFA1755F-373E-ED43-E696-0C5EB535268B}"/>
              </a:ext>
            </a:extLst>
          </p:cNvPr>
          <p:cNvSpPr txBox="1"/>
          <p:nvPr/>
        </p:nvSpPr>
        <p:spPr>
          <a:xfrm>
            <a:off x="866774" y="663949"/>
            <a:ext cx="3943351" cy="483235"/>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（一）阶段划分</a:t>
            </a:r>
            <a:endParaRPr lang="zh-CN" altLang="en-US" sz="2400" b="1" dirty="0">
              <a:solidFill>
                <a:schemeClr val="accent2"/>
              </a:solidFill>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AF375E0B-6920-286B-6637-B87D2C2F72E6}"/>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10</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A811C0B1-1730-2D74-7230-112DAE8BEBCB}"/>
              </a:ext>
            </a:extLst>
          </p:cNvPr>
          <p:cNvSpPr>
            <a:spLocks noChangeArrowheads="1"/>
          </p:cNvSpPr>
          <p:nvPr/>
        </p:nvSpPr>
        <p:spPr bwMode="auto">
          <a:xfrm>
            <a:off x="756816" y="0"/>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二、主体分配格局统计分析</a:t>
            </a:r>
          </a:p>
        </p:txBody>
      </p:sp>
      <p:sp>
        <p:nvSpPr>
          <p:cNvPr id="3" name="文本框 2">
            <a:extLst>
              <a:ext uri="{FF2B5EF4-FFF2-40B4-BE49-F238E27FC236}">
                <a16:creationId xmlns:a16="http://schemas.microsoft.com/office/drawing/2014/main" id="{C1AD1602-7CE2-8098-5658-42652FDE915D}"/>
              </a:ext>
            </a:extLst>
          </p:cNvPr>
          <p:cNvSpPr txBox="1"/>
          <p:nvPr/>
        </p:nvSpPr>
        <p:spPr>
          <a:xfrm>
            <a:off x="756816" y="1142561"/>
            <a:ext cx="11301834" cy="5632311"/>
          </a:xfrm>
          <a:prstGeom prst="rect">
            <a:avLst/>
          </a:prstGeom>
          <a:noFill/>
        </p:spPr>
        <p:txBody>
          <a:bodyPr wrap="square">
            <a:spAutoFit/>
          </a:bodyPr>
          <a:lstStyle/>
          <a:p>
            <a:pPr marL="0" marR="0" indent="612000" algn="just">
              <a:buNone/>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按照分配环节不同，国民收入主体分配格局可分为初次分配前、初次分配后、再分配后三种。三个阶段各有</a:t>
            </a:r>
            <a:r>
              <a:rPr lang="zh-CN" altLang="en-US" sz="2400" kern="100" dirty="0">
                <a:effectLst/>
                <a:latin typeface="华文楷体" panose="02010600040101010101" pitchFamily="2" charset="-122"/>
                <a:ea typeface="华文楷体" panose="02010600040101010101" pitchFamily="2" charset="-122"/>
              </a:rPr>
              <a:t>独立分析价值，</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但</a:t>
            </a:r>
            <a:r>
              <a:rPr lang="zh-CN" altLang="en-US" sz="2400" kern="100" dirty="0">
                <a:effectLst/>
                <a:latin typeface="华文楷体" panose="02010600040101010101" pitchFamily="2" charset="-122"/>
                <a:ea typeface="华文楷体" panose="02010600040101010101" pitchFamily="2" charset="-122"/>
              </a:rPr>
              <a:t>将其联系起来揭示</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主体</a:t>
            </a:r>
            <a:r>
              <a:rPr lang="zh-CN" altLang="en-US" sz="2400" kern="100" dirty="0">
                <a:effectLst/>
                <a:latin typeface="华文楷体" panose="02010600040101010101" pitchFamily="2" charset="-122"/>
                <a:ea typeface="华文楷体" panose="02010600040101010101" pitchFamily="2" charset="-122"/>
              </a:rPr>
              <a:t>分配格局变动</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更为</a:t>
            </a:r>
            <a:r>
              <a:rPr lang="zh-CN" altLang="en-US" sz="2400" kern="100" dirty="0">
                <a:effectLst/>
                <a:latin typeface="华文楷体" panose="02010600040101010101" pitchFamily="2" charset="-122"/>
                <a:ea typeface="华文楷体" panose="02010600040101010101" pitchFamily="2" charset="-122"/>
              </a:rPr>
              <a:t>重要。</a:t>
            </a:r>
          </a:p>
          <a:p>
            <a:pPr marL="0" marR="0" indent="612000" algn="just">
              <a:buNone/>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初次分配前的主体分配格局，聚焦收入形成环节，集中反映各类主体对生产活动创造增加值的直接贡献。其</a:t>
            </a:r>
            <a:r>
              <a:rPr lang="zh-CN" altLang="en-US" sz="2400" kern="100" dirty="0">
                <a:effectLst/>
                <a:latin typeface="华文楷体" panose="02010600040101010101" pitchFamily="2" charset="-122"/>
                <a:ea typeface="华文楷体" panose="02010600040101010101" pitchFamily="2" charset="-122"/>
              </a:rPr>
              <a:t>以</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收入法</a:t>
            </a:r>
            <a:r>
              <a:rPr lang="en-US" altLang="zh-CN" sz="2400" kern="100" dirty="0">
                <a:effectLst/>
                <a:latin typeface="华文楷体" panose="02010600040101010101" pitchFamily="2" charset="-122"/>
                <a:ea typeface="华文楷体" panose="02010600040101010101" pitchFamily="2" charset="-122"/>
              </a:rPr>
              <a:t>GDP</a:t>
            </a:r>
            <a:r>
              <a:rPr lang="zh-CN" altLang="en-US" sz="2400" kern="100" dirty="0">
                <a:effectLst/>
                <a:latin typeface="华文楷体" panose="02010600040101010101" pitchFamily="2" charset="-122"/>
                <a:ea typeface="华文楷体" panose="02010600040101010101" pitchFamily="2" charset="-122"/>
              </a:rPr>
              <a:t>为</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基础</a:t>
            </a:r>
            <a:r>
              <a:rPr lang="zh-CN" altLang="en-US"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企业部门获得营业盈余和固定资产折旧，居民部门获得劳动者报酬，政府部门获得生产税净额。该阶段</a:t>
            </a:r>
            <a:r>
              <a:rPr lang="zh-CN" altLang="en-US" sz="2400" kern="100" dirty="0">
                <a:effectLst/>
                <a:latin typeface="华文楷体" panose="02010600040101010101" pitchFamily="2" charset="-122"/>
                <a:ea typeface="华文楷体" panose="02010600040101010101" pitchFamily="2" charset="-122"/>
              </a:rPr>
              <a:t>奠定主体分配格局的基石。</a:t>
            </a:r>
          </a:p>
          <a:p>
            <a:pPr marL="0" marR="0" indent="612000" algn="just">
              <a:buNone/>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初次分配后的主体分配格局，是进一步</a:t>
            </a:r>
            <a:r>
              <a:rPr lang="zh-CN" altLang="en-US" sz="2400" kern="100" dirty="0">
                <a:effectLst/>
                <a:latin typeface="华文楷体" panose="02010600040101010101" pitchFamily="2" charset="-122"/>
                <a:ea typeface="华文楷体" panose="02010600040101010101" pitchFamily="2" charset="-122"/>
              </a:rPr>
              <a:t>调整</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财产收入后，</a:t>
            </a:r>
            <a:r>
              <a:rPr lang="zh-CN" altLang="en-US" sz="2400" kern="100" dirty="0">
                <a:effectLst/>
                <a:latin typeface="华文楷体" panose="02010600040101010101" pitchFamily="2" charset="-122"/>
                <a:ea typeface="华文楷体" panose="02010600040101010101" pitchFamily="2" charset="-122"/>
              </a:rPr>
              <a:t>各部门</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原始收入的相对比例。财产收入是各</a:t>
            </a:r>
            <a:r>
              <a:rPr lang="zh-CN" altLang="en-US" sz="2400" kern="100" dirty="0">
                <a:effectLst/>
                <a:latin typeface="华文楷体" panose="02010600040101010101" pitchFamily="2" charset="-122"/>
                <a:ea typeface="华文楷体" panose="02010600040101010101" pitchFamily="2" charset="-122"/>
              </a:rPr>
              <a:t>经济</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单位</a:t>
            </a:r>
            <a:r>
              <a:rPr lang="zh-CN" altLang="en-US" sz="2400" kern="100" dirty="0">
                <a:effectLst/>
                <a:latin typeface="华文楷体" panose="02010600040101010101" pitchFamily="2" charset="-122"/>
                <a:ea typeface="华文楷体" panose="02010600040101010101" pitchFamily="2" charset="-122"/>
              </a:rPr>
              <a:t>或部门之间由于互相提供资金</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资产等</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生产</a:t>
            </a:r>
            <a:r>
              <a:rPr lang="zh-CN" altLang="en-US" sz="2400" kern="100" dirty="0">
                <a:effectLst/>
                <a:latin typeface="华文楷体" panose="02010600040101010101" pitchFamily="2" charset="-122"/>
                <a:ea typeface="华文楷体" panose="02010600040101010101" pitchFamily="2" charset="-122"/>
              </a:rPr>
              <a:t>要素的</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使用权而产生的收入，如</a:t>
            </a:r>
            <a:r>
              <a:rPr lang="zh-CN" altLang="en-US" sz="2400" kern="100" dirty="0">
                <a:effectLst/>
                <a:latin typeface="华文楷体" panose="02010600040101010101" pitchFamily="2" charset="-122"/>
                <a:ea typeface="华文楷体" panose="02010600040101010101" pitchFamily="2" charset="-122"/>
              </a:rPr>
              <a:t>利息、投资收益、地租等</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。财产</a:t>
            </a:r>
            <a:r>
              <a:rPr lang="zh-CN" altLang="en-US" sz="2400" kern="100" dirty="0">
                <a:effectLst/>
                <a:latin typeface="华文楷体" panose="02010600040101010101" pitchFamily="2" charset="-122"/>
                <a:ea typeface="华文楷体" panose="02010600040101010101" pitchFamily="2" charset="-122"/>
              </a:rPr>
              <a:t>收入</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属于间接生产要素收入，有别于劳动</a:t>
            </a:r>
            <a:r>
              <a:rPr lang="zh-CN" altLang="en-US" sz="2400" kern="100" dirty="0">
                <a:effectLst/>
                <a:latin typeface="华文楷体" panose="02010600040101010101" pitchFamily="2" charset="-122"/>
                <a:ea typeface="华文楷体" panose="02010600040101010101" pitchFamily="2" charset="-122"/>
              </a:rPr>
              <a:t>者报酬等</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直接</a:t>
            </a:r>
            <a:r>
              <a:rPr lang="zh-CN" altLang="en-US" sz="2400" kern="100" dirty="0">
                <a:effectLst/>
                <a:latin typeface="华文楷体" panose="02010600040101010101" pitchFamily="2" charset="-122"/>
                <a:ea typeface="华文楷体" panose="02010600040101010101" pitchFamily="2" charset="-122"/>
              </a:rPr>
              <a:t>要素</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收入</a:t>
            </a:r>
            <a:r>
              <a:rPr lang="zh-CN" altLang="en-US"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其具体</a:t>
            </a:r>
            <a:r>
              <a:rPr lang="zh-CN" altLang="en-US" sz="2400" kern="100" dirty="0">
                <a:effectLst/>
                <a:latin typeface="华文楷体" panose="02010600040101010101" pitchFamily="2" charset="-122"/>
                <a:ea typeface="华文楷体" panose="02010600040101010101" pitchFamily="2" charset="-122"/>
              </a:rPr>
              <a:t>流向错综复杂</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且无</a:t>
            </a:r>
            <a:r>
              <a:rPr lang="zh-CN" altLang="en-US" sz="2400" kern="100" dirty="0">
                <a:effectLst/>
                <a:latin typeface="华文楷体" panose="02010600040101010101" pitchFamily="2" charset="-122"/>
                <a:ea typeface="华文楷体" panose="02010600040101010101" pitchFamily="2" charset="-122"/>
              </a:rPr>
              <a:t>主导模式</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endParaRPr lang="zh-CN" altLang="en-US" sz="2400" kern="100" dirty="0">
              <a:effectLst/>
              <a:latin typeface="华文楷体" panose="02010600040101010101" pitchFamily="2" charset="-122"/>
              <a:ea typeface="华文楷体" panose="02010600040101010101" pitchFamily="2" charset="-122"/>
            </a:endParaRPr>
          </a:p>
          <a:p>
            <a:pPr marL="0" marR="0" indent="612000" algn="just">
              <a:buNone/>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再分配后的主体分配格局，是在各部门原始收入基础上进行国民收入再分配，形成</a:t>
            </a:r>
            <a:r>
              <a:rPr lang="zh-CN" altLang="en-US" sz="2400" kern="100" dirty="0">
                <a:effectLst/>
                <a:latin typeface="华文楷体" panose="02010600040101010101" pitchFamily="2" charset="-122"/>
                <a:ea typeface="华文楷体" panose="02010600040101010101" pitchFamily="2" charset="-122"/>
              </a:rPr>
              <a:t>的</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各部门可支配收入的相对比例。再分配阶段</a:t>
            </a:r>
            <a:r>
              <a:rPr lang="zh-CN" altLang="en-US" sz="2400" kern="100" dirty="0">
                <a:effectLst/>
                <a:latin typeface="华文楷体" panose="02010600040101010101" pitchFamily="2" charset="-122"/>
                <a:ea typeface="华文楷体" panose="02010600040101010101" pitchFamily="2" charset="-122"/>
              </a:rPr>
              <a:t>主要涉及</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不同部门之间各类非交换性经常转移收支，主要包括财政税收收支、社会缴款与社会福利以及其他经常性转移。</a:t>
            </a:r>
            <a:r>
              <a:rPr lang="zh-CN" altLang="en-US" sz="2400" kern="100" dirty="0">
                <a:effectLst/>
                <a:latin typeface="华文楷体" panose="02010600040101010101" pitchFamily="2" charset="-122"/>
                <a:ea typeface="华文楷体" panose="02010600040101010101" pitchFamily="2" charset="-122"/>
              </a:rPr>
              <a:t>主体分配格局的最终面貌</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至此形成，其</a:t>
            </a:r>
            <a:r>
              <a:rPr lang="zh-CN" altLang="en-US" sz="2400" kern="100" dirty="0">
                <a:effectLst/>
                <a:latin typeface="华文楷体" panose="02010600040101010101" pitchFamily="2" charset="-122"/>
                <a:ea typeface="华文楷体" panose="02010600040101010101" pitchFamily="2" charset="-122"/>
              </a:rPr>
              <a:t>有</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十分</a:t>
            </a:r>
            <a:r>
              <a:rPr lang="zh-CN" altLang="en-US" sz="2400" kern="100" dirty="0">
                <a:effectLst/>
                <a:latin typeface="华文楷体" panose="02010600040101010101" pitchFamily="2" charset="-122"/>
                <a:ea typeface="华文楷体" panose="02010600040101010101" pitchFamily="2" charset="-122"/>
              </a:rPr>
              <a:t>重要的分析价值。</a:t>
            </a:r>
          </a:p>
        </p:txBody>
      </p:sp>
    </p:spTree>
    <p:extLst>
      <p:ext uri="{BB962C8B-B14F-4D97-AF65-F5344CB8AC3E}">
        <p14:creationId xmlns:p14="http://schemas.microsoft.com/office/powerpoint/2010/main" val="429483545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F264FF-0509-31FF-5CEC-34B58A64AB8F}"/>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4CBA0C9E-A983-F891-F146-2621C7859D86}"/>
              </a:ext>
            </a:extLst>
          </p:cNvPr>
          <p:cNvSpPr txBox="1"/>
          <p:nvPr/>
        </p:nvSpPr>
        <p:spPr>
          <a:xfrm>
            <a:off x="539577" y="189017"/>
            <a:ext cx="3040483" cy="1149724"/>
          </a:xfrm>
          <a:prstGeom prst="rect">
            <a:avLst/>
          </a:prstGeom>
          <a:ln>
            <a:noFill/>
          </a:ln>
        </p:spPr>
        <p:txBody>
          <a:bodyPr wrap="square">
            <a:noAutofit/>
          </a:bodyPr>
          <a:lstStyle/>
          <a:p>
            <a:pPr marL="228600" indent="-228600" algn="l" defTabSz="914400">
              <a:lnSpc>
                <a:spcPts val="3800"/>
              </a:lnSpc>
              <a:spcBef>
                <a:spcPts val="0"/>
              </a:spcBef>
              <a:buClrTx/>
              <a:buSzTx/>
              <a:buFontTx/>
            </a:pPr>
            <a:endParaRPr lang="en-US" altLang="zh-CN" sz="2400" dirty="0">
              <a:latin typeface="华文楷体" panose="02010600040101010101" charset="-122"/>
              <a:ea typeface="华文楷体" panose="02010600040101010101" charset="-122"/>
            </a:endParaRPr>
          </a:p>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sym typeface="+mn-ea"/>
              </a:rPr>
              <a:t>    </a:t>
            </a:r>
            <a:r>
              <a:rPr lang="zh-CN" altLang="en-US" sz="2800" b="1" dirty="0">
                <a:solidFill>
                  <a:schemeClr val="accent2"/>
                </a:solidFill>
                <a:latin typeface="华文楷体" panose="02010600040101010101" charset="-122"/>
                <a:ea typeface="华文楷体" panose="02010600040101010101" charset="-122"/>
                <a:sym typeface="+mn-ea"/>
              </a:rPr>
              <a:t>（二）数据基础</a:t>
            </a:r>
            <a:endParaRPr lang="en-US" altLang="zh-CN" sz="2800" b="1" dirty="0">
              <a:solidFill>
                <a:schemeClr val="accent2"/>
              </a:solidFill>
              <a:latin typeface="华文楷体" panose="02010600040101010101" charset="-122"/>
              <a:ea typeface="华文楷体" panose="02010600040101010101" charset="-122"/>
              <a:sym typeface="+mn-ea"/>
            </a:endParaRPr>
          </a:p>
          <a:p>
            <a:pPr marL="0" indent="304800" algn="just" defTabSz="266700">
              <a:lnSpc>
                <a:spcPct val="150000"/>
              </a:lnSpc>
              <a:spcBef>
                <a:spcPct val="0"/>
              </a:spcBef>
              <a:spcAft>
                <a:spcPct val="0"/>
              </a:spcAft>
            </a:pP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4E9AECEB-7A8F-A80C-FC33-70B8E6CF8364}"/>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11</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C14BB2DE-8B21-26ED-3ED7-63938B1A955F}"/>
              </a:ext>
            </a:extLst>
          </p:cNvPr>
          <p:cNvSpPr>
            <a:spLocks noChangeArrowheads="1"/>
          </p:cNvSpPr>
          <p:nvPr/>
        </p:nvSpPr>
        <p:spPr bwMode="auto">
          <a:xfrm>
            <a:off x="646625" y="0"/>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二、主体分配格局统计分析</a:t>
            </a:r>
          </a:p>
        </p:txBody>
      </p:sp>
      <p:pic>
        <p:nvPicPr>
          <p:cNvPr id="5" name="图片 4">
            <a:extLst>
              <a:ext uri="{FF2B5EF4-FFF2-40B4-BE49-F238E27FC236}">
                <a16:creationId xmlns:a16="http://schemas.microsoft.com/office/drawing/2014/main" id="{53F3AC19-8C06-87EC-E7D6-E83F6F90164A}"/>
              </a:ext>
            </a:extLst>
          </p:cNvPr>
          <p:cNvPicPr>
            <a:picLocks noChangeAspect="1"/>
          </p:cNvPicPr>
          <p:nvPr/>
        </p:nvPicPr>
        <p:blipFill>
          <a:blip r:embed="rId2"/>
          <a:stretch>
            <a:fillRect/>
          </a:stretch>
        </p:blipFill>
        <p:spPr>
          <a:xfrm>
            <a:off x="5988082" y="837398"/>
            <a:ext cx="6203917" cy="5449101"/>
          </a:xfrm>
          <a:prstGeom prst="rect">
            <a:avLst/>
          </a:prstGeom>
        </p:spPr>
      </p:pic>
      <p:sp>
        <p:nvSpPr>
          <p:cNvPr id="9" name="文本框 8">
            <a:extLst>
              <a:ext uri="{FF2B5EF4-FFF2-40B4-BE49-F238E27FC236}">
                <a16:creationId xmlns:a16="http://schemas.microsoft.com/office/drawing/2014/main" id="{252AFC9D-9B47-2C41-7AC6-0E771143CBE5}"/>
              </a:ext>
            </a:extLst>
          </p:cNvPr>
          <p:cNvSpPr txBox="1"/>
          <p:nvPr/>
        </p:nvSpPr>
        <p:spPr>
          <a:xfrm>
            <a:off x="438077" y="1189775"/>
            <a:ext cx="5442957" cy="5262979"/>
          </a:xfrm>
          <a:prstGeom prst="rect">
            <a:avLst/>
          </a:prstGeom>
          <a:noFill/>
        </p:spPr>
        <p:txBody>
          <a:bodyPr wrap="square">
            <a:spAutoFit/>
          </a:bodyPr>
          <a:lstStyle/>
          <a:p>
            <a:pPr marL="0" marR="0" indent="540000" algn="just">
              <a:buNone/>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资金流量表能</a:t>
            </a:r>
            <a:r>
              <a:rPr lang="zh-CN" altLang="en-US" sz="2400" kern="100" dirty="0">
                <a:effectLst/>
                <a:latin typeface="华文楷体" panose="02010600040101010101" pitchFamily="2" charset="-122"/>
                <a:ea typeface="华文楷体" panose="02010600040101010101" pitchFamily="2" charset="-122"/>
              </a:rPr>
              <a:t>清晰揭示收入分配各阶段不同机构部门之间的</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收支</a:t>
            </a:r>
            <a:r>
              <a:rPr lang="zh-CN" altLang="en-US" sz="2400" kern="100" dirty="0">
                <a:effectLst/>
                <a:latin typeface="华文楷体" panose="02010600040101010101" pitchFamily="2" charset="-122"/>
                <a:ea typeface="华文楷体" panose="02010600040101010101" pitchFamily="2" charset="-122"/>
              </a:rPr>
              <a:t>往来</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状况，</a:t>
            </a:r>
            <a:r>
              <a:rPr lang="zh-CN" altLang="en-US" sz="2400" kern="100" dirty="0">
                <a:effectLst/>
                <a:latin typeface="华文楷体" panose="02010600040101010101" pitchFamily="2" charset="-122"/>
                <a:ea typeface="华文楷体" panose="02010600040101010101" pitchFamily="2" charset="-122"/>
              </a:rPr>
              <a:t>为</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国民收入主体分配格局统计分析提供</a:t>
            </a:r>
            <a:r>
              <a:rPr lang="zh-CN" altLang="en-US" sz="2400" kern="100" dirty="0">
                <a:effectLst/>
                <a:latin typeface="华文楷体" panose="02010600040101010101" pitchFamily="2" charset="-122"/>
                <a:ea typeface="华文楷体" panose="02010600040101010101" pitchFamily="2" charset="-122"/>
              </a:rPr>
              <a:t>坚实基础。</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资金流量表（实物</a:t>
            </a:r>
            <a:r>
              <a:rPr lang="zh-CN" altLang="en-US" sz="2400" kern="100" dirty="0">
                <a:effectLst/>
                <a:latin typeface="华文楷体" panose="02010600040101010101" pitchFamily="2" charset="-122"/>
                <a:ea typeface="华文楷体" panose="02010600040101010101" pitchFamily="2" charset="-122"/>
              </a:rPr>
              <a:t>交易部分</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）基本结构见表</a:t>
            </a:r>
            <a:r>
              <a:rPr lang="en-US" altLang="zh-CN" sz="2400" kern="100" dirty="0">
                <a:effectLst/>
                <a:latin typeface="华文楷体" panose="02010600040101010101" pitchFamily="2" charset="-122"/>
                <a:ea typeface="华文楷体" panose="02010600040101010101" pitchFamily="2" charset="-122"/>
              </a:rPr>
              <a:t>6-1</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：横行</a:t>
            </a:r>
            <a:r>
              <a:rPr lang="zh-CN" altLang="en-US" sz="2400" kern="100" dirty="0">
                <a:effectLst/>
                <a:latin typeface="华文楷体" panose="02010600040101010101" pitchFamily="2" charset="-122"/>
                <a:ea typeface="华文楷体" panose="02010600040101010101" pitchFamily="2" charset="-122"/>
              </a:rPr>
              <a:t>为交易项目</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纵列</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为</a:t>
            </a:r>
            <a:r>
              <a:rPr lang="zh-CN" altLang="en-US" sz="2400" kern="100" dirty="0">
                <a:effectLst/>
                <a:latin typeface="华文楷体" panose="02010600040101010101" pitchFamily="2" charset="-122"/>
                <a:ea typeface="华文楷体" panose="02010600040101010101" pitchFamily="2" charset="-122"/>
              </a:rPr>
              <a:t>机构部门，</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来源</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S</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代表</a:t>
            </a:r>
            <a:r>
              <a:rPr lang="zh-CN" altLang="en-US" sz="2400" kern="100" dirty="0">
                <a:effectLst/>
                <a:latin typeface="华文楷体" panose="02010600040101010101" pitchFamily="2" charset="-122"/>
                <a:ea typeface="华文楷体" panose="02010600040101010101" pitchFamily="2" charset="-122"/>
              </a:rPr>
              <a:t>资金流入，使用</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U</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代表</a:t>
            </a:r>
            <a:r>
              <a:rPr lang="zh-CN" altLang="en-US" sz="2400" kern="100" dirty="0">
                <a:effectLst/>
                <a:latin typeface="华文楷体" panose="02010600040101010101" pitchFamily="2" charset="-122"/>
                <a:ea typeface="华文楷体" panose="02010600040101010101" pitchFamily="2" charset="-122"/>
              </a:rPr>
              <a:t>资金流出。</a:t>
            </a:r>
          </a:p>
          <a:p>
            <a:pPr marL="0" marR="0" indent="540000" algn="just">
              <a:buNone/>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国民</a:t>
            </a:r>
            <a:r>
              <a:rPr lang="zh-CN" altLang="en-US" sz="2400" kern="100" dirty="0">
                <a:effectLst/>
                <a:latin typeface="华文楷体" panose="02010600040101010101" pitchFamily="2" charset="-122"/>
                <a:ea typeface="华文楷体" panose="02010600040101010101" pitchFamily="2" charset="-122"/>
              </a:rPr>
              <a:t>收入主体分配格局</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无需考虑</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国外</a:t>
            </a:r>
            <a:r>
              <a:rPr lang="zh-CN" altLang="en-US" sz="2400" kern="100" dirty="0">
                <a:effectLst/>
                <a:latin typeface="华文楷体" panose="02010600040101010101" pitchFamily="2" charset="-122"/>
                <a:ea typeface="华文楷体" panose="02010600040101010101" pitchFamily="2" charset="-122"/>
              </a:rPr>
              <a:t>部门</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，并</a:t>
            </a:r>
            <a:r>
              <a:rPr lang="zh-CN" altLang="en-US" sz="2400" kern="100" dirty="0">
                <a:effectLst/>
                <a:latin typeface="华文楷体" panose="02010600040101010101" pitchFamily="2" charset="-122"/>
                <a:ea typeface="华文楷体" panose="02010600040101010101" pitchFamily="2" charset="-122"/>
              </a:rPr>
              <a:t>将</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非</a:t>
            </a:r>
            <a:r>
              <a:rPr lang="zh-CN" altLang="en-US" sz="2400" kern="100" dirty="0">
                <a:effectLst/>
                <a:latin typeface="华文楷体" panose="02010600040101010101" pitchFamily="2" charset="-122"/>
                <a:ea typeface="华文楷体" panose="02010600040101010101" pitchFamily="2" charset="-122"/>
              </a:rPr>
              <a:t>金融企业和金融机构合并为企业部门，</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集中</a:t>
            </a:r>
            <a:r>
              <a:rPr lang="zh-CN" altLang="en-US" sz="2400" kern="100" dirty="0">
                <a:effectLst/>
                <a:latin typeface="华文楷体" panose="02010600040101010101" pitchFamily="2" charset="-122"/>
                <a:ea typeface="华文楷体" panose="02010600040101010101" pitchFamily="2" charset="-122"/>
              </a:rPr>
              <a:t>考察企业、</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居民</a:t>
            </a:r>
            <a:r>
              <a:rPr lang="zh-CN" altLang="en-US"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住户</a:t>
            </a:r>
            <a:r>
              <a:rPr lang="zh-CN" altLang="en-US"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和</a:t>
            </a:r>
            <a:r>
              <a:rPr lang="zh-CN" altLang="en-US" sz="2400" kern="100" dirty="0">
                <a:effectLst/>
                <a:latin typeface="华文楷体" panose="02010600040101010101" pitchFamily="2" charset="-122"/>
                <a:ea typeface="华文楷体" panose="02010600040101010101" pitchFamily="2" charset="-122"/>
              </a:rPr>
              <a:t>政府</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所占</a:t>
            </a:r>
            <a:r>
              <a:rPr lang="zh-CN" altLang="en-US" sz="2400" kern="100" dirty="0">
                <a:effectLst/>
                <a:latin typeface="华文楷体" panose="02010600040101010101" pitchFamily="2" charset="-122"/>
                <a:ea typeface="华文楷体" panose="02010600040101010101" pitchFamily="2" charset="-122"/>
              </a:rPr>
              <a:t>的收入比重。</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资金流量表</a:t>
            </a:r>
            <a:r>
              <a:rPr lang="zh-CN" altLang="en-US" sz="2400" kern="100" dirty="0">
                <a:effectLst/>
                <a:latin typeface="华文楷体" panose="02010600040101010101" pitchFamily="2" charset="-122"/>
                <a:ea typeface="华文楷体" panose="02010600040101010101" pitchFamily="2" charset="-122"/>
              </a:rPr>
              <a:t>数据</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的</a:t>
            </a:r>
            <a:r>
              <a:rPr lang="zh-CN" altLang="en-US" sz="2400" kern="100" dirty="0">
                <a:effectLst/>
                <a:latin typeface="华文楷体" panose="02010600040101010101" pitchFamily="2" charset="-122"/>
                <a:ea typeface="华文楷体" panose="02010600040101010101" pitchFamily="2" charset="-122"/>
              </a:rPr>
              <a:t>最大优势在于，可</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据其依次</a:t>
            </a:r>
            <a:r>
              <a:rPr lang="zh-CN" altLang="en-US" sz="2400" kern="100" dirty="0">
                <a:effectLst/>
                <a:latin typeface="华文楷体" panose="02010600040101010101" pitchFamily="2" charset="-122"/>
                <a:ea typeface="华文楷体" panose="02010600040101010101" pitchFamily="2" charset="-122"/>
              </a:rPr>
              <a:t>考察三个阶段的主体分配格局</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并分析其变动情况。</a:t>
            </a:r>
          </a:p>
        </p:txBody>
      </p:sp>
      <p:sp>
        <p:nvSpPr>
          <p:cNvPr id="11" name="文本框 10">
            <a:extLst>
              <a:ext uri="{FF2B5EF4-FFF2-40B4-BE49-F238E27FC236}">
                <a16:creationId xmlns:a16="http://schemas.microsoft.com/office/drawing/2014/main" id="{EE9A8F35-8A4E-DB38-0D23-BF178CFDDF89}"/>
              </a:ext>
            </a:extLst>
          </p:cNvPr>
          <p:cNvSpPr txBox="1"/>
          <p:nvPr/>
        </p:nvSpPr>
        <p:spPr>
          <a:xfrm>
            <a:off x="6225139" y="6256290"/>
            <a:ext cx="6174606" cy="392928"/>
          </a:xfrm>
          <a:prstGeom prst="rect">
            <a:avLst/>
          </a:prstGeom>
          <a:noFill/>
        </p:spPr>
        <p:txBody>
          <a:bodyPr wrap="square">
            <a:spAutoFit/>
          </a:bodyPr>
          <a:lstStyle/>
          <a:p>
            <a:pPr marL="0" marR="0" algn="ctr">
              <a:lnSpc>
                <a:spcPct val="120000"/>
              </a:lnSpc>
              <a:spcBef>
                <a:spcPts val="780"/>
              </a:spcBef>
              <a:buNone/>
            </a:pPr>
            <a:r>
              <a:rPr lang="zh-CN" altLang="en-US" sz="1800" b="1" kern="100" dirty="0">
                <a:effectLst/>
                <a:latin typeface="宋体" panose="02010600030101010101" pitchFamily="2" charset="-122"/>
                <a:ea typeface="宋体" panose="02010600030101010101" pitchFamily="2" charset="-122"/>
              </a:rPr>
              <a:t>表</a:t>
            </a:r>
            <a:r>
              <a:rPr lang="en-US" altLang="zh-CN" sz="1800" b="1" kern="100" dirty="0">
                <a:effectLst/>
                <a:latin typeface="Times New Roman" panose="02020603050405020304" pitchFamily="18" charset="0"/>
                <a:ea typeface="宋体" panose="02010600030101010101" pitchFamily="2" charset="-122"/>
              </a:rPr>
              <a:t>6</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800" b="1" kern="100" dirty="0">
                <a:effectLst/>
                <a:latin typeface="Times New Roman" panose="02020603050405020304" pitchFamily="18" charset="0"/>
                <a:ea typeface="宋体" panose="02010600030101010101" pitchFamily="2" charset="-122"/>
              </a:rPr>
              <a:t>1  </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中国资金</a:t>
            </a:r>
            <a:r>
              <a:rPr lang="zh-CN" altLang="en-US" sz="1800" b="1" kern="100" dirty="0">
                <a:effectLst/>
                <a:latin typeface="宋体" panose="02010600030101010101" pitchFamily="2" charset="-122"/>
                <a:ea typeface="宋体" panose="02010600030101010101" pitchFamily="2" charset="-122"/>
              </a:rPr>
              <a:t>流量</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表（实物</a:t>
            </a:r>
            <a:r>
              <a:rPr lang="zh-CN" altLang="en-US" sz="1800" b="1" kern="100" dirty="0">
                <a:effectLst/>
                <a:latin typeface="宋体" panose="02010600030101010101" pitchFamily="2" charset="-122"/>
                <a:ea typeface="宋体" panose="02010600030101010101" pitchFamily="2" charset="-122"/>
              </a:rPr>
              <a:t>交易部分</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）基本结构</a:t>
            </a:r>
            <a:endParaRPr lang="zh-CN" altLang="en-US" sz="18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4230730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66BED7-88EF-4C30-D22E-B760E7CC9DB4}"/>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A139FEBF-5F63-445D-19B9-A34E97BE1E16}"/>
              </a:ext>
            </a:extLst>
          </p:cNvPr>
          <p:cNvSpPr txBox="1"/>
          <p:nvPr/>
        </p:nvSpPr>
        <p:spPr>
          <a:xfrm>
            <a:off x="851966" y="690587"/>
            <a:ext cx="3053117" cy="663949"/>
          </a:xfrm>
          <a:prstGeom prst="rect">
            <a:avLst/>
          </a:prstGeom>
          <a:ln>
            <a:noFill/>
          </a:ln>
        </p:spPr>
        <p:txBody>
          <a:bodyPr wrap="square">
            <a:noAutofit/>
          </a:bodyPr>
          <a:lstStyle/>
          <a:p>
            <a:pPr marL="0" indent="304800" algn="just" defTabSz="266700">
              <a:lnSpc>
                <a:spcPct val="150000"/>
              </a:lnSpc>
              <a:spcBef>
                <a:spcPct val="0"/>
              </a:spcBef>
              <a:spcAft>
                <a:spcPct val="0"/>
              </a:spcAft>
            </a:pPr>
            <a:r>
              <a:rPr lang="zh-CN" altLang="en-US" sz="2800" b="1" dirty="0">
                <a:solidFill>
                  <a:schemeClr val="accent2"/>
                </a:solidFill>
                <a:latin typeface="华文楷体" panose="02010600040101010101" charset="-122"/>
                <a:ea typeface="华文楷体" panose="02010600040101010101" charset="-122"/>
                <a:sym typeface="+mn-ea"/>
              </a:rPr>
              <a:t>（三）特征分析</a:t>
            </a:r>
            <a:endParaRPr lang="en-US" altLang="zh-CN" sz="2800" b="1" dirty="0">
              <a:solidFill>
                <a:schemeClr val="accent2"/>
              </a:solidFill>
              <a:latin typeface="华文楷体" panose="02010600040101010101" charset="-122"/>
              <a:ea typeface="华文楷体" panose="02010600040101010101" charset="-122"/>
              <a:sym typeface="+mn-ea"/>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sym typeface="+mn-ea"/>
              </a:rPr>
              <a:t>   </a:t>
            </a:r>
            <a:endParaRPr lang="zh-CN" altLang="en-US" sz="2400" dirty="0">
              <a:latin typeface="Arial" panose="020B0604020202020204" pitchFamily="34" charset="0"/>
              <a:ea typeface="微软雅黑" panose="020B0503020204020204" pitchFamily="34" charset="-122"/>
            </a:endParaRPr>
          </a:p>
          <a:p>
            <a:pPr marL="0" indent="304800" algn="just" defTabSz="266700">
              <a:lnSpc>
                <a:spcPct val="150000"/>
              </a:lnSpc>
              <a:spcBef>
                <a:spcPct val="0"/>
              </a:spcBef>
              <a:spcAft>
                <a:spcPct val="0"/>
              </a:spcAft>
            </a:pP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B23E95A4-5BCF-56A2-ED05-3CEC3E950767}"/>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12</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F2B1FEB5-0ECB-39EC-AD72-38F2CBD1114C}"/>
              </a:ext>
            </a:extLst>
          </p:cNvPr>
          <p:cNvSpPr>
            <a:spLocks noChangeArrowheads="1"/>
          </p:cNvSpPr>
          <p:nvPr/>
        </p:nvSpPr>
        <p:spPr bwMode="auto">
          <a:xfrm>
            <a:off x="640210" y="50699"/>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二、主体分配格局统计分析</a:t>
            </a:r>
          </a:p>
        </p:txBody>
      </p:sp>
      <p:pic>
        <p:nvPicPr>
          <p:cNvPr id="3" name="图片 2">
            <a:extLst>
              <a:ext uri="{FF2B5EF4-FFF2-40B4-BE49-F238E27FC236}">
                <a16:creationId xmlns:a16="http://schemas.microsoft.com/office/drawing/2014/main" id="{7C6B952D-4B06-588D-7E65-9AB353A08749}"/>
              </a:ext>
            </a:extLst>
          </p:cNvPr>
          <p:cNvPicPr>
            <a:picLocks noChangeAspect="1"/>
          </p:cNvPicPr>
          <p:nvPr/>
        </p:nvPicPr>
        <p:blipFill>
          <a:blip r:embed="rId2"/>
          <a:stretch>
            <a:fillRect/>
          </a:stretch>
        </p:blipFill>
        <p:spPr>
          <a:xfrm>
            <a:off x="4735629" y="858933"/>
            <a:ext cx="7373112" cy="5370895"/>
          </a:xfrm>
          <a:prstGeom prst="rect">
            <a:avLst/>
          </a:prstGeom>
        </p:spPr>
      </p:pic>
      <p:sp>
        <p:nvSpPr>
          <p:cNvPr id="8" name="文本框 7">
            <a:extLst>
              <a:ext uri="{FF2B5EF4-FFF2-40B4-BE49-F238E27FC236}">
                <a16:creationId xmlns:a16="http://schemas.microsoft.com/office/drawing/2014/main" id="{2FFF8126-D118-1490-AF65-2E6B4973A53C}"/>
              </a:ext>
            </a:extLst>
          </p:cNvPr>
          <p:cNvSpPr txBox="1"/>
          <p:nvPr/>
        </p:nvSpPr>
        <p:spPr>
          <a:xfrm>
            <a:off x="539015" y="1445853"/>
            <a:ext cx="4116838" cy="4524315"/>
          </a:xfrm>
          <a:prstGeom prst="rect">
            <a:avLst/>
          </a:prstGeom>
          <a:noFill/>
        </p:spPr>
        <p:txBody>
          <a:bodyPr wrap="square">
            <a:spAutoFit/>
          </a:bodyPr>
          <a:lstStyle/>
          <a:p>
            <a:pPr marL="0" marR="0" indent="540000" algn="just">
              <a:buNone/>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利用</a:t>
            </a:r>
            <a:r>
              <a:rPr lang="zh-CN" altLang="en-US" sz="2400" kern="100" dirty="0">
                <a:effectLst/>
                <a:latin typeface="华文楷体" panose="02010600040101010101" pitchFamily="2" charset="-122"/>
                <a:ea typeface="华文楷体" panose="02010600040101010101" pitchFamily="2" charset="-122"/>
              </a:rPr>
              <a:t>国家统计局编制的资金流量表，计算</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我国</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1992-2022</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年的</a:t>
            </a:r>
            <a:r>
              <a:rPr lang="zh-CN" altLang="en-US" sz="2400" kern="100" dirty="0">
                <a:effectLst/>
                <a:latin typeface="华文楷体" panose="02010600040101010101" pitchFamily="2" charset="-122"/>
                <a:ea typeface="华文楷体" panose="02010600040101010101" pitchFamily="2" charset="-122"/>
              </a:rPr>
              <a:t>国民收入主体分配格局。</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篇幅</a:t>
            </a:r>
            <a:r>
              <a:rPr lang="zh-CN" altLang="en-US" sz="2400" kern="100" dirty="0">
                <a:effectLst/>
                <a:latin typeface="华文楷体" panose="02010600040101010101" pitchFamily="2" charset="-122"/>
                <a:ea typeface="华文楷体" panose="02010600040101010101" pitchFamily="2" charset="-122"/>
              </a:rPr>
              <a:t>所限，</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表</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6-2</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给出若干</a:t>
            </a:r>
            <a:r>
              <a:rPr lang="zh-CN" altLang="en-US" sz="2400" kern="100" dirty="0">
                <a:effectLst/>
                <a:latin typeface="华文楷体" panose="02010600040101010101" pitchFamily="2" charset="-122"/>
                <a:ea typeface="华文楷体" panose="02010600040101010101" pitchFamily="2" charset="-122"/>
              </a:rPr>
              <a:t>选定年份的</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计算</a:t>
            </a:r>
            <a:r>
              <a:rPr lang="zh-CN" altLang="en-US" sz="2400" kern="100" dirty="0">
                <a:effectLst/>
                <a:latin typeface="华文楷体" panose="02010600040101010101" pitchFamily="2" charset="-122"/>
                <a:ea typeface="华文楷体" panose="02010600040101010101" pitchFamily="2" charset="-122"/>
              </a:rPr>
              <a:t>结果。</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该时期的</a:t>
            </a:r>
            <a:r>
              <a:rPr lang="zh-CN" altLang="en-US" sz="2400" kern="100" dirty="0">
                <a:effectLst/>
                <a:latin typeface="华文楷体" panose="02010600040101010101" pitchFamily="2" charset="-122"/>
                <a:ea typeface="华文楷体" panose="02010600040101010101" pitchFamily="2" charset="-122"/>
              </a:rPr>
              <a:t>国民收入中</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居民部门始终占最大比重，</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其次</a:t>
            </a:r>
            <a:r>
              <a:rPr lang="zh-CN" altLang="en-US" sz="2400" kern="100" dirty="0">
                <a:effectLst/>
                <a:latin typeface="华文楷体" panose="02010600040101010101" pitchFamily="2" charset="-122"/>
                <a:ea typeface="华文楷体" panose="02010600040101010101" pitchFamily="2" charset="-122"/>
              </a:rPr>
              <a:t>为企业部门，政府部门占比最低。</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分</a:t>
            </a:r>
            <a:r>
              <a:rPr lang="zh-CN" altLang="en-US" sz="2400" kern="100" dirty="0">
                <a:effectLst/>
                <a:latin typeface="华文楷体" panose="02010600040101010101" pitchFamily="2" charset="-122"/>
                <a:ea typeface="华文楷体" panose="02010600040101010101" pitchFamily="2" charset="-122"/>
              </a:rPr>
              <a:t>三个阶段看，初次分配前</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主体分配</a:t>
            </a:r>
            <a:r>
              <a:rPr lang="zh-CN" altLang="en-US" sz="2400" kern="100" dirty="0">
                <a:effectLst/>
                <a:latin typeface="华文楷体" panose="02010600040101010101" pitchFamily="2" charset="-122"/>
                <a:ea typeface="华文楷体" panose="02010600040101010101" pitchFamily="2" charset="-122"/>
              </a:rPr>
              <a:t>格局奠定</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根基</a:t>
            </a:r>
            <a:r>
              <a:rPr lang="zh-CN" altLang="en-US" sz="2400" kern="100" dirty="0">
                <a:effectLst/>
                <a:latin typeface="华文楷体" panose="02010600040101010101" pitchFamily="2" charset="-122"/>
                <a:ea typeface="华文楷体" panose="02010600040101010101" pitchFamily="2" charset="-122"/>
              </a:rPr>
              <a:t>，初次分配</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做出明显</a:t>
            </a:r>
            <a:r>
              <a:rPr lang="zh-CN" altLang="en-US" sz="2400" kern="100" dirty="0">
                <a:effectLst/>
                <a:latin typeface="华文楷体" panose="02010600040101010101" pitchFamily="2" charset="-122"/>
                <a:ea typeface="华文楷体" panose="02010600040101010101" pitchFamily="2" charset="-122"/>
              </a:rPr>
              <a:t>调整，</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最终</a:t>
            </a:r>
            <a:r>
              <a:rPr lang="zh-CN" altLang="en-US" sz="2400" kern="100" dirty="0">
                <a:effectLst/>
                <a:latin typeface="华文楷体" panose="02010600040101010101" pitchFamily="2" charset="-122"/>
                <a:ea typeface="华文楷体" panose="02010600040101010101" pitchFamily="2" charset="-122"/>
              </a:rPr>
              <a:t>由再分配</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完成</a:t>
            </a:r>
            <a:r>
              <a:rPr lang="zh-CN" altLang="en-US" sz="2400" kern="100" dirty="0">
                <a:effectLst/>
                <a:latin typeface="华文楷体" panose="02010600040101010101" pitchFamily="2" charset="-122"/>
                <a:ea typeface="华文楷体" panose="02010600040101010101" pitchFamily="2" charset="-122"/>
              </a:rPr>
              <a:t>微调。</a:t>
            </a:r>
          </a:p>
        </p:txBody>
      </p:sp>
      <p:sp>
        <p:nvSpPr>
          <p:cNvPr id="10" name="文本框 9">
            <a:extLst>
              <a:ext uri="{FF2B5EF4-FFF2-40B4-BE49-F238E27FC236}">
                <a16:creationId xmlns:a16="http://schemas.microsoft.com/office/drawing/2014/main" id="{AE8F1C35-0CF0-F2CE-7FD8-B09FE9446EA9}"/>
              </a:ext>
            </a:extLst>
          </p:cNvPr>
          <p:cNvSpPr txBox="1"/>
          <p:nvPr/>
        </p:nvSpPr>
        <p:spPr>
          <a:xfrm>
            <a:off x="5108609" y="6229828"/>
            <a:ext cx="6886054" cy="369332"/>
          </a:xfrm>
          <a:prstGeom prst="rect">
            <a:avLst/>
          </a:prstGeom>
          <a:noFill/>
        </p:spPr>
        <p:txBody>
          <a:bodyPr wrap="square">
            <a:spAutoFit/>
          </a:bodyPr>
          <a:lstStyle/>
          <a:p>
            <a:pPr marL="0" marR="0" algn="just">
              <a:buNone/>
            </a:pPr>
            <a:r>
              <a:rPr lang="zh-CN" altLang="en-US" sz="1800" b="1" kern="100" dirty="0">
                <a:effectLst/>
                <a:latin typeface="宋体" panose="02010600030101010101" pitchFamily="2" charset="-122"/>
                <a:ea typeface="宋体" panose="02010600030101010101" pitchFamily="2" charset="-122"/>
              </a:rPr>
              <a:t>表</a:t>
            </a:r>
            <a:r>
              <a:rPr lang="en-US" altLang="zh-CN" sz="1800" b="1" kern="100" dirty="0">
                <a:effectLst/>
                <a:latin typeface="Times New Roman" panose="02020603050405020304" pitchFamily="18" charset="0"/>
                <a:ea typeface="宋体" panose="02010600030101010101" pitchFamily="2" charset="-122"/>
              </a:rPr>
              <a:t>6</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800" b="1" kern="100" dirty="0">
                <a:effectLst/>
                <a:latin typeface="Times New Roman" panose="02020603050405020304" pitchFamily="18" charset="0"/>
                <a:ea typeface="宋体" panose="02010600030101010101" pitchFamily="2" charset="-122"/>
              </a:rPr>
              <a:t>2  </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1992-2022</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年中国国民</a:t>
            </a:r>
            <a:r>
              <a:rPr lang="zh-CN" altLang="en-US" sz="1800" b="1" kern="100" dirty="0">
                <a:effectLst/>
                <a:latin typeface="宋体" panose="02010600030101010101" pitchFamily="2" charset="-122"/>
                <a:ea typeface="宋体" panose="02010600030101010101" pitchFamily="2" charset="-122"/>
              </a:rPr>
              <a:t>收入</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主体</a:t>
            </a:r>
            <a:r>
              <a:rPr lang="zh-CN" altLang="en-US" sz="1800" b="1" kern="100" dirty="0">
                <a:effectLst/>
                <a:latin typeface="宋体" panose="02010600030101010101" pitchFamily="2" charset="-122"/>
                <a:ea typeface="宋体" panose="02010600030101010101" pitchFamily="2" charset="-122"/>
              </a:rPr>
              <a:t>分配格局</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简况  （单位：</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a:t>
            </a:r>
            <a:endParaRPr lang="zh-CN" altLang="en-US" sz="18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822504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1C3F15-8CE5-A8FE-5E02-275BABBDE91E}"/>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1E111B2A-C535-3D2D-51FB-FD1D2B4FA21B}"/>
              </a:ext>
            </a:extLst>
          </p:cNvPr>
          <p:cNvSpPr txBox="1"/>
          <p:nvPr/>
        </p:nvSpPr>
        <p:spPr>
          <a:xfrm>
            <a:off x="970243" y="554451"/>
            <a:ext cx="3053117" cy="663949"/>
          </a:xfrm>
          <a:prstGeom prst="rect">
            <a:avLst/>
          </a:prstGeom>
          <a:ln>
            <a:noFill/>
          </a:ln>
        </p:spPr>
        <p:txBody>
          <a:bodyPr wrap="square">
            <a:noAutofit/>
          </a:bodyPr>
          <a:lstStyle/>
          <a:p>
            <a:pPr marL="0" indent="304800" algn="just" defTabSz="266700">
              <a:lnSpc>
                <a:spcPct val="150000"/>
              </a:lnSpc>
              <a:spcBef>
                <a:spcPct val="0"/>
              </a:spcBef>
              <a:spcAft>
                <a:spcPct val="0"/>
              </a:spcAft>
            </a:pPr>
            <a:r>
              <a:rPr lang="zh-CN" altLang="en-US" sz="2800" b="1" dirty="0">
                <a:solidFill>
                  <a:schemeClr val="accent2"/>
                </a:solidFill>
                <a:latin typeface="华文楷体" panose="02010600040101010101" charset="-122"/>
                <a:ea typeface="华文楷体" panose="02010600040101010101" charset="-122"/>
                <a:sym typeface="+mn-ea"/>
              </a:rPr>
              <a:t>（三）特征分析</a:t>
            </a:r>
            <a:endParaRPr lang="en-US" altLang="zh-CN" sz="2800" b="1" dirty="0">
              <a:solidFill>
                <a:schemeClr val="accent2"/>
              </a:solidFill>
              <a:latin typeface="华文楷体" panose="02010600040101010101" charset="-122"/>
              <a:ea typeface="华文楷体" panose="02010600040101010101" charset="-122"/>
              <a:sym typeface="+mn-ea"/>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sym typeface="+mn-ea"/>
              </a:rPr>
              <a:t>   </a:t>
            </a:r>
            <a:endParaRPr lang="zh-CN" altLang="en-US" sz="2400" dirty="0">
              <a:latin typeface="Arial" panose="020B0604020202020204" pitchFamily="34" charset="0"/>
              <a:ea typeface="微软雅黑" panose="020B0503020204020204" pitchFamily="34" charset="-122"/>
            </a:endParaRPr>
          </a:p>
          <a:p>
            <a:pPr marL="0" indent="304800" algn="just" defTabSz="266700">
              <a:lnSpc>
                <a:spcPct val="150000"/>
              </a:lnSpc>
              <a:spcBef>
                <a:spcPct val="0"/>
              </a:spcBef>
              <a:spcAft>
                <a:spcPct val="0"/>
              </a:spcAft>
            </a:pP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C562D8D5-5456-D4CD-F170-3916BD5E64FE}"/>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13</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2B52F925-27E6-FC4D-B6B5-476645925392}"/>
              </a:ext>
            </a:extLst>
          </p:cNvPr>
          <p:cNvSpPr>
            <a:spLocks noChangeArrowheads="1"/>
          </p:cNvSpPr>
          <p:nvPr/>
        </p:nvSpPr>
        <p:spPr bwMode="auto">
          <a:xfrm>
            <a:off x="707587" y="0"/>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二、主体分配格局统计分析</a:t>
            </a:r>
          </a:p>
        </p:txBody>
      </p:sp>
      <p:pic>
        <p:nvPicPr>
          <p:cNvPr id="2" name="图表 1">
            <a:extLst>
              <a:ext uri="{FF2B5EF4-FFF2-40B4-BE49-F238E27FC236}">
                <a16:creationId xmlns:a16="http://schemas.microsoft.com/office/drawing/2014/main" id="{D0C70D38-48A5-070A-FC74-04E72A2596D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837396" y="2527443"/>
            <a:ext cx="5475100" cy="3535301"/>
          </a:xfrm>
          <a:prstGeom prst="rect">
            <a:avLst/>
          </a:prstGeom>
          <a:noFill/>
          <a:ln>
            <a:noFill/>
          </a:ln>
        </p:spPr>
      </p:pic>
      <p:pic>
        <p:nvPicPr>
          <p:cNvPr id="5" name="图表 1">
            <a:extLst>
              <a:ext uri="{FF2B5EF4-FFF2-40B4-BE49-F238E27FC236}">
                <a16:creationId xmlns:a16="http://schemas.microsoft.com/office/drawing/2014/main" id="{0BCEC319-2E79-71DD-CF1F-C6877C0EE73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6517843" y="2528350"/>
            <a:ext cx="5475101" cy="3536208"/>
          </a:xfrm>
          <a:prstGeom prst="rect">
            <a:avLst/>
          </a:prstGeom>
          <a:noFill/>
          <a:ln>
            <a:noFill/>
          </a:ln>
        </p:spPr>
      </p:pic>
      <p:sp>
        <p:nvSpPr>
          <p:cNvPr id="9" name="文本框 8">
            <a:extLst>
              <a:ext uri="{FF2B5EF4-FFF2-40B4-BE49-F238E27FC236}">
                <a16:creationId xmlns:a16="http://schemas.microsoft.com/office/drawing/2014/main" id="{920BCC3E-2A77-9F3A-7A43-B25347FD3FA9}"/>
              </a:ext>
            </a:extLst>
          </p:cNvPr>
          <p:cNvSpPr txBox="1"/>
          <p:nvPr/>
        </p:nvSpPr>
        <p:spPr>
          <a:xfrm>
            <a:off x="3732196" y="6154834"/>
            <a:ext cx="6174606" cy="369332"/>
          </a:xfrm>
          <a:prstGeom prst="rect">
            <a:avLst/>
          </a:prstGeom>
          <a:noFill/>
        </p:spPr>
        <p:txBody>
          <a:bodyPr wrap="square">
            <a:spAutoFit/>
          </a:bodyPr>
          <a:lstStyle/>
          <a:p>
            <a:pPr marL="0" marR="0" algn="ctr">
              <a:spcAft>
                <a:spcPts val="780"/>
              </a:spcAft>
              <a:buNone/>
            </a:pP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图</a:t>
            </a:r>
            <a:r>
              <a:rPr lang="en-US" altLang="zh-CN" sz="1800" b="1" kern="100" dirty="0">
                <a:effectLst/>
                <a:latin typeface="Times New Roman" panose="02020603050405020304" pitchFamily="18" charset="0"/>
                <a:ea typeface="宋体" panose="02010600030101010101" pitchFamily="2" charset="-122"/>
              </a:rPr>
              <a:t>6-3  </a:t>
            </a:r>
            <a:r>
              <a:rPr lang="zh-CN" altLang="en-US" sz="1800" b="1" kern="100" dirty="0">
                <a:effectLst/>
                <a:latin typeface="宋体" panose="02010600030101010101" pitchFamily="2" charset="-122"/>
                <a:ea typeface="宋体" panose="02010600030101010101" pitchFamily="2" charset="-122"/>
              </a:rPr>
              <a:t>国民收入</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主体分配</a:t>
            </a:r>
            <a:r>
              <a:rPr lang="zh-CN" altLang="en-US" sz="1800" b="1" kern="100" dirty="0">
                <a:effectLst/>
                <a:latin typeface="宋体" panose="02010600030101010101" pitchFamily="2" charset="-122"/>
                <a:ea typeface="宋体" panose="02010600030101010101" pitchFamily="2" charset="-122"/>
              </a:rPr>
              <a:t>格局</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变化</a:t>
            </a:r>
            <a:r>
              <a:rPr lang="zh-CN" altLang="en-US" sz="1800" b="1" kern="100" dirty="0">
                <a:effectLst/>
                <a:latin typeface="宋体" panose="02010600030101010101" pitchFamily="2" charset="-122"/>
                <a:ea typeface="宋体" panose="02010600030101010101" pitchFamily="2" charset="-122"/>
              </a:rPr>
              <a:t>趋势</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1992-2022</a:t>
            </a:r>
            <a:endParaRPr lang="zh-CN" altLang="en-US" sz="1800" kern="100" dirty="0">
              <a:effectLst/>
              <a:latin typeface="Times New Roman" panose="02020603050405020304" pitchFamily="18" charset="0"/>
              <a:ea typeface="宋体" panose="02010600030101010101" pitchFamily="2" charset="-122"/>
            </a:endParaRPr>
          </a:p>
        </p:txBody>
      </p:sp>
      <p:sp>
        <p:nvSpPr>
          <p:cNvPr id="15" name="文本框 14">
            <a:extLst>
              <a:ext uri="{FF2B5EF4-FFF2-40B4-BE49-F238E27FC236}">
                <a16:creationId xmlns:a16="http://schemas.microsoft.com/office/drawing/2014/main" id="{33FE7C2E-8F5F-1D3B-821E-BA6766F2A32A}"/>
              </a:ext>
            </a:extLst>
          </p:cNvPr>
          <p:cNvSpPr txBox="1"/>
          <p:nvPr/>
        </p:nvSpPr>
        <p:spPr>
          <a:xfrm>
            <a:off x="723025" y="1218400"/>
            <a:ext cx="11178941" cy="1147558"/>
          </a:xfrm>
          <a:prstGeom prst="rect">
            <a:avLst/>
          </a:prstGeom>
          <a:noFill/>
        </p:spPr>
        <p:txBody>
          <a:bodyPr wrap="square">
            <a:spAutoFit/>
          </a:bodyPr>
          <a:lstStyle/>
          <a:p>
            <a:pPr marL="0" marR="0" indent="612000" algn="just">
              <a:lnSpc>
                <a:spcPct val="150000"/>
              </a:lnSpc>
              <a:buNone/>
            </a:pPr>
            <a:r>
              <a:rPr lang="zh-CN" altLang="en-US" sz="2400" kern="100" dirty="0">
                <a:effectLst/>
                <a:latin typeface="华文楷体" panose="02010600040101010101" pitchFamily="2" charset="-122"/>
                <a:ea typeface="华文楷体" panose="02010600040101010101" pitchFamily="2" charset="-122"/>
              </a:rPr>
              <a:t>图</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6-3</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显示，居民</a:t>
            </a:r>
            <a:r>
              <a:rPr lang="zh-CN" altLang="en-US" sz="2400" kern="100" dirty="0">
                <a:effectLst/>
                <a:latin typeface="华文楷体" panose="02010600040101010101" pitchFamily="2" charset="-122"/>
                <a:ea typeface="华文楷体" panose="02010600040101010101" pitchFamily="2" charset="-122"/>
              </a:rPr>
              <a:t>部门和企业部门收入份额此消彼长，</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其</a:t>
            </a:r>
            <a:r>
              <a:rPr lang="zh-CN" altLang="en-US" sz="2400" kern="100" dirty="0">
                <a:effectLst/>
                <a:latin typeface="华文楷体" panose="02010600040101010101" pitchFamily="2" charset="-122"/>
                <a:ea typeface="华文楷体" panose="02010600040101010101" pitchFamily="2" charset="-122"/>
              </a:rPr>
              <a:t>变化趋势</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如水天倒影。纵观三个阶段，</a:t>
            </a:r>
            <a:r>
              <a:rPr lang="zh-CN" altLang="en-US" sz="2400" kern="100" dirty="0">
                <a:effectLst/>
                <a:latin typeface="华文楷体" panose="02010600040101010101" pitchFamily="2" charset="-122"/>
                <a:ea typeface="华文楷体" panose="02010600040101010101" pitchFamily="2" charset="-122"/>
              </a:rPr>
              <a:t>居民收入份额</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变化</a:t>
            </a:r>
            <a:r>
              <a:rPr lang="zh-CN" altLang="en-US" sz="2400" kern="100" dirty="0">
                <a:effectLst/>
                <a:latin typeface="华文楷体" panose="02010600040101010101" pitchFamily="2" charset="-122"/>
                <a:ea typeface="华文楷体" panose="02010600040101010101" pitchFamily="2" charset="-122"/>
              </a:rPr>
              <a:t>趋势高度一致。</a:t>
            </a:r>
          </a:p>
        </p:txBody>
      </p:sp>
    </p:spTree>
    <p:extLst>
      <p:ext uri="{BB962C8B-B14F-4D97-AF65-F5344CB8AC3E}">
        <p14:creationId xmlns:p14="http://schemas.microsoft.com/office/powerpoint/2010/main" val="2853627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1007274" y="681335"/>
            <a:ext cx="3420348" cy="663949"/>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（一）文献回顾</a:t>
            </a: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14</a:t>
            </a:fld>
            <a:endParaRPr lang="zh-CN" altLang="en-US" sz="2000" dirty="0">
              <a:solidFill>
                <a:schemeClr val="tx1"/>
              </a:solidFill>
            </a:endParaRPr>
          </a:p>
        </p:txBody>
      </p:sp>
      <p:sp>
        <p:nvSpPr>
          <p:cNvPr id="12" name="Rectangle 4" descr="浅色上对角线"/>
          <p:cNvSpPr>
            <a:spLocks noChangeArrowheads="1"/>
          </p:cNvSpPr>
          <p:nvPr/>
        </p:nvSpPr>
        <p:spPr bwMode="auto">
          <a:xfrm>
            <a:off x="774964" y="1738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三、要素分配格局统计分析</a:t>
            </a:r>
          </a:p>
        </p:txBody>
      </p:sp>
      <p:pic>
        <p:nvPicPr>
          <p:cNvPr id="4" name="图片 3">
            <a:extLst>
              <a:ext uri="{FF2B5EF4-FFF2-40B4-BE49-F238E27FC236}">
                <a16:creationId xmlns:a16="http://schemas.microsoft.com/office/drawing/2014/main" id="{BFF4EC72-3D9F-5B9D-2D0A-6F83F373C17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5536917" y="792741"/>
            <a:ext cx="6529525" cy="5309676"/>
          </a:xfrm>
          <a:prstGeom prst="rect">
            <a:avLst/>
          </a:prstGeom>
          <a:noFill/>
          <a:ln>
            <a:noFill/>
          </a:ln>
        </p:spPr>
      </p:pic>
      <p:sp>
        <p:nvSpPr>
          <p:cNvPr id="9" name="文本框 8">
            <a:extLst>
              <a:ext uri="{FF2B5EF4-FFF2-40B4-BE49-F238E27FC236}">
                <a16:creationId xmlns:a16="http://schemas.microsoft.com/office/drawing/2014/main" id="{E80FE7F0-216F-C1F7-F7C4-BB829D50CB10}"/>
              </a:ext>
            </a:extLst>
          </p:cNvPr>
          <p:cNvSpPr txBox="1"/>
          <p:nvPr/>
        </p:nvSpPr>
        <p:spPr>
          <a:xfrm>
            <a:off x="5536917" y="6213823"/>
            <a:ext cx="6184230" cy="369332"/>
          </a:xfrm>
          <a:prstGeom prst="rect">
            <a:avLst/>
          </a:prstGeom>
          <a:noFill/>
        </p:spPr>
        <p:txBody>
          <a:bodyPr wrap="square">
            <a:spAutoFit/>
          </a:bodyPr>
          <a:lstStyle/>
          <a:p>
            <a:pPr marL="0" marR="0" algn="ctr">
              <a:spcAft>
                <a:spcPts val="780"/>
              </a:spcAft>
              <a:buNone/>
            </a:pPr>
            <a:r>
              <a:rPr lang="zh-CN" altLang="en-US" sz="1800" b="1" kern="100">
                <a:effectLst/>
                <a:latin typeface="宋体" panose="02010600030101010101" pitchFamily="2" charset="-122"/>
                <a:ea typeface="宋体" panose="02010600030101010101" pitchFamily="2" charset="-122"/>
                <a:cs typeface="Times New Roman" panose="02020603050405020304" pitchFamily="18" charset="0"/>
              </a:rPr>
              <a:t>图</a:t>
            </a:r>
            <a:r>
              <a:rPr lang="en-US" altLang="zh-CN" sz="1800" b="1" kern="100">
                <a:effectLst/>
                <a:latin typeface="Times New Roman" panose="02020603050405020304" pitchFamily="18" charset="0"/>
                <a:ea typeface="宋体" panose="02010600030101010101" pitchFamily="2" charset="-122"/>
              </a:rPr>
              <a:t>6-4  </a:t>
            </a:r>
            <a:r>
              <a:rPr lang="zh-CN" altLang="en-US" sz="1800" b="1" kern="100">
                <a:effectLst/>
                <a:latin typeface="宋体" panose="02010600030101010101" pitchFamily="2" charset="-122"/>
                <a:ea typeface="宋体" panose="02010600030101010101" pitchFamily="2" charset="-122"/>
                <a:cs typeface="Times New Roman" panose="02020603050405020304" pitchFamily="18" charset="0"/>
              </a:rPr>
              <a:t>要素份额影响因素及内在关系框图</a:t>
            </a:r>
            <a:endParaRPr lang="zh-CN" altLang="en-US" sz="1800" kern="100" dirty="0">
              <a:effectLst/>
              <a:latin typeface="Times New Roman" panose="02020603050405020304" pitchFamily="18" charset="0"/>
              <a:ea typeface="宋体" panose="02010600030101010101" pitchFamily="2" charset="-122"/>
            </a:endParaRPr>
          </a:p>
        </p:txBody>
      </p:sp>
      <p:sp>
        <p:nvSpPr>
          <p:cNvPr id="14" name="文本框 13">
            <a:extLst>
              <a:ext uri="{FF2B5EF4-FFF2-40B4-BE49-F238E27FC236}">
                <a16:creationId xmlns:a16="http://schemas.microsoft.com/office/drawing/2014/main" id="{A66343A3-7000-A145-9C9F-730C666DC41A}"/>
              </a:ext>
            </a:extLst>
          </p:cNvPr>
          <p:cNvSpPr txBox="1"/>
          <p:nvPr/>
        </p:nvSpPr>
        <p:spPr>
          <a:xfrm>
            <a:off x="550800" y="1456690"/>
            <a:ext cx="4986117" cy="5178149"/>
          </a:xfrm>
          <a:prstGeom prst="rect">
            <a:avLst/>
          </a:prstGeom>
          <a:noFill/>
        </p:spPr>
        <p:txBody>
          <a:bodyPr wrap="square">
            <a:spAutoFit/>
          </a:bodyPr>
          <a:lstStyle/>
          <a:p>
            <a:pPr marL="0" marR="0" indent="612000" algn="just">
              <a:buNone/>
            </a:pPr>
            <a:r>
              <a:rPr lang="zh-CN" altLang="en-US" sz="2400" kern="100" dirty="0">
                <a:effectLst/>
                <a:latin typeface="华文楷体" panose="02010600040101010101" pitchFamily="2" charset="-122"/>
                <a:ea typeface="华文楷体" panose="02010600040101010101" pitchFamily="2" charset="-122"/>
              </a:rPr>
              <a:t>要素分配研究可分为四类主题：要素份额测度，是要素分配研究的基础和起点；要素份额稳定性争论，是其深入推进的重要动力；要素份额决定机制与影响因素研究，是其持续热点与核心议题；要素份额影响及应用研究，是其理论与政策价值的重要体现。</a:t>
            </a:r>
            <a:endParaRPr lang="en-US" altLang="zh-CN" sz="2400" kern="100" dirty="0">
              <a:effectLst/>
              <a:latin typeface="华文楷体" panose="02010600040101010101" pitchFamily="2" charset="-122"/>
              <a:ea typeface="华文楷体" panose="02010600040101010101" pitchFamily="2" charset="-122"/>
            </a:endParaRPr>
          </a:p>
          <a:p>
            <a:pPr indent="612000" algn="just"/>
            <a:r>
              <a:rPr lang="zh-CN" altLang="en-US" sz="2400" dirty="0">
                <a:latin typeface="华文楷体" panose="02010600040101010101" pitchFamily="2" charset="-122"/>
                <a:ea typeface="华文楷体" panose="02010600040101010101" pitchFamily="2" charset="-122"/>
              </a:rPr>
              <a:t>就第三类主题而言，既有研究涉及的影响因素众多，大致可将其归为发展阶段、技术因素、市场结构、国际联系、制度因素、外生冲击等</a:t>
            </a:r>
            <a:r>
              <a:rPr lang="en-US" altLang="zh-CN" sz="2400" dirty="0">
                <a:latin typeface="华文楷体" panose="02010600040101010101" pitchFamily="2" charset="-122"/>
                <a:ea typeface="华文楷体" panose="02010600040101010101" pitchFamily="2" charset="-122"/>
              </a:rPr>
              <a:t>6</a:t>
            </a:r>
            <a:r>
              <a:rPr lang="zh-CN" altLang="en-US" sz="2400" dirty="0">
                <a:latin typeface="华文楷体" panose="02010600040101010101" pitchFamily="2" charset="-122"/>
                <a:ea typeface="华文楷体" panose="02010600040101010101" pitchFamily="2" charset="-122"/>
              </a:rPr>
              <a:t>类，其内在关系如图</a:t>
            </a:r>
            <a:r>
              <a:rPr lang="en-US" altLang="zh-CN" sz="2400" dirty="0">
                <a:latin typeface="华文楷体" panose="02010600040101010101" pitchFamily="2" charset="-122"/>
                <a:ea typeface="华文楷体" panose="02010600040101010101" pitchFamily="2" charset="-122"/>
              </a:rPr>
              <a:t>6-4</a:t>
            </a:r>
            <a:r>
              <a:rPr lang="zh-CN" altLang="en-US" sz="2400" dirty="0">
                <a:latin typeface="华文楷体" panose="02010600040101010101" pitchFamily="2" charset="-122"/>
                <a:ea typeface="华文楷体" panose="02010600040101010101" pitchFamily="2" charset="-122"/>
              </a:rPr>
              <a:t>所示。</a:t>
            </a:r>
          </a:p>
          <a:p>
            <a:pPr marL="0" marR="0" indent="304800" algn="just">
              <a:lnSpc>
                <a:spcPct val="150000"/>
              </a:lnSpc>
              <a:buNone/>
            </a:pPr>
            <a:endParaRPr lang="zh-CN" altLang="en-US" sz="1400" kern="100" dirty="0">
              <a:effectLst/>
              <a:latin typeface="Times New Roman" panose="02020603050405020304" pitchFamily="18"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0AE5BE-67ED-14B0-B4BE-1E0D56C23CCA}"/>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4ACF9EDF-D625-0C41-8D35-EC3977E6901C}"/>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EEE59350-BD07-3D96-A745-CAD35A13A82B}"/>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6831A699-C6B1-BA61-AE24-551D999AD791}"/>
              </a:ext>
            </a:extLst>
          </p:cNvPr>
          <p:cNvSpPr txBox="1"/>
          <p:nvPr/>
        </p:nvSpPr>
        <p:spPr>
          <a:xfrm>
            <a:off x="937816" y="538849"/>
            <a:ext cx="10741610" cy="730632"/>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（二）数据比较</a:t>
            </a:r>
          </a:p>
          <a:p>
            <a:pPr indent="252095" algn="just" defTabSz="266700">
              <a:lnSpc>
                <a:spcPct val="150000"/>
              </a:lnSpc>
              <a:spcBef>
                <a:spcPts val="700"/>
              </a:spcBef>
              <a:spcAft>
                <a:spcPct val="0"/>
              </a:spcAft>
            </a:pPr>
            <a:endPar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5E77AE1E-1F6F-AD5C-BBD1-FEF8E9DEE81D}"/>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5F3BD16A-C156-5D59-5D08-C7B3512E12AF}"/>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15</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553A64D0-E988-8864-FB77-CB6AD39F31E5}"/>
              </a:ext>
            </a:extLst>
          </p:cNvPr>
          <p:cNvSpPr>
            <a:spLocks noChangeArrowheads="1"/>
          </p:cNvSpPr>
          <p:nvPr/>
        </p:nvSpPr>
        <p:spPr bwMode="auto">
          <a:xfrm>
            <a:off x="812269" y="19664"/>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三、要素分配格局统计分析</a:t>
            </a:r>
          </a:p>
        </p:txBody>
      </p:sp>
      <p:pic>
        <p:nvPicPr>
          <p:cNvPr id="7" name="图片 6">
            <a:extLst>
              <a:ext uri="{FF2B5EF4-FFF2-40B4-BE49-F238E27FC236}">
                <a16:creationId xmlns:a16="http://schemas.microsoft.com/office/drawing/2014/main" id="{F98D84F9-A173-F6AA-2B2B-6240738C13F4}"/>
              </a:ext>
            </a:extLst>
          </p:cNvPr>
          <p:cNvPicPr>
            <a:picLocks noChangeAspect="1"/>
          </p:cNvPicPr>
          <p:nvPr/>
        </p:nvPicPr>
        <p:blipFill>
          <a:blip r:embed="rId2"/>
          <a:stretch>
            <a:fillRect/>
          </a:stretch>
        </p:blipFill>
        <p:spPr>
          <a:xfrm>
            <a:off x="812269" y="3503561"/>
            <a:ext cx="11305937" cy="2815590"/>
          </a:xfrm>
          <a:prstGeom prst="rect">
            <a:avLst/>
          </a:prstGeom>
        </p:spPr>
      </p:pic>
      <p:sp>
        <p:nvSpPr>
          <p:cNvPr id="13" name="文本框 12">
            <a:extLst>
              <a:ext uri="{FF2B5EF4-FFF2-40B4-BE49-F238E27FC236}">
                <a16:creationId xmlns:a16="http://schemas.microsoft.com/office/drawing/2014/main" id="{3AB51926-072C-CEEA-DC76-637FFF018883}"/>
              </a:ext>
            </a:extLst>
          </p:cNvPr>
          <p:cNvSpPr txBox="1"/>
          <p:nvPr/>
        </p:nvSpPr>
        <p:spPr>
          <a:xfrm>
            <a:off x="2954563" y="6244590"/>
            <a:ext cx="6184230" cy="392928"/>
          </a:xfrm>
          <a:prstGeom prst="rect">
            <a:avLst/>
          </a:prstGeom>
          <a:noFill/>
        </p:spPr>
        <p:txBody>
          <a:bodyPr wrap="square">
            <a:spAutoFit/>
          </a:bodyPr>
          <a:lstStyle/>
          <a:p>
            <a:pPr marL="0" marR="0" algn="ctr">
              <a:lnSpc>
                <a:spcPct val="120000"/>
              </a:lnSpc>
              <a:spcBef>
                <a:spcPts val="780"/>
              </a:spcBef>
              <a:buNone/>
            </a:pP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表</a:t>
            </a:r>
            <a:r>
              <a:rPr lang="en-US" altLang="zh-CN" sz="1800" b="1" kern="100" dirty="0">
                <a:effectLst/>
                <a:latin typeface="Times New Roman" panose="02020603050405020304" pitchFamily="18" charset="0"/>
                <a:ea typeface="宋体" panose="02010600030101010101" pitchFamily="2" charset="-122"/>
              </a:rPr>
              <a:t>6-3</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  省区收入法</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GDP</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数据来源</a:t>
            </a:r>
            <a:endParaRPr lang="zh-CN" altLang="en-US" sz="1800" kern="100" dirty="0">
              <a:effectLst/>
              <a:latin typeface="Times New Roman" panose="02020603050405020304" pitchFamily="18" charset="0"/>
              <a:ea typeface="宋体" panose="02010600030101010101" pitchFamily="2" charset="-122"/>
            </a:endParaRPr>
          </a:p>
        </p:txBody>
      </p:sp>
      <p:sp>
        <p:nvSpPr>
          <p:cNvPr id="15" name="文本框 14">
            <a:extLst>
              <a:ext uri="{FF2B5EF4-FFF2-40B4-BE49-F238E27FC236}">
                <a16:creationId xmlns:a16="http://schemas.microsoft.com/office/drawing/2014/main" id="{9D696A33-4057-269F-B3D0-3B6372D98C09}"/>
              </a:ext>
            </a:extLst>
          </p:cNvPr>
          <p:cNvSpPr txBox="1"/>
          <p:nvPr/>
        </p:nvSpPr>
        <p:spPr>
          <a:xfrm>
            <a:off x="698966" y="1091505"/>
            <a:ext cx="11305936" cy="2213426"/>
          </a:xfrm>
          <a:prstGeom prst="rect">
            <a:avLst/>
          </a:prstGeom>
          <a:noFill/>
        </p:spPr>
        <p:txBody>
          <a:bodyPr wrap="square" rtlCol="0">
            <a:spAutoFit/>
          </a:bodyPr>
          <a:lstStyle/>
          <a:p>
            <a:pPr indent="252095" algn="just" defTabSz="266700">
              <a:lnSpc>
                <a:spcPct val="150000"/>
              </a:lnSpc>
              <a:spcBef>
                <a:spcPts val="700"/>
              </a:spcBef>
              <a:spcAft>
                <a:spcPct val="0"/>
              </a:spcAft>
            </a:pPr>
            <a:r>
              <a:rPr lang="en-US" altLang="zh-CN" b="1" dirty="0">
                <a:solidFill>
                  <a:schemeClr val="accent1"/>
                </a:solidFill>
                <a:latin typeface="华文楷体" panose="02010600040101010101" charset="-122"/>
                <a:ea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rPr>
              <a:t>1.</a:t>
            </a:r>
            <a:r>
              <a:rPr lang="zh-CN" altLang="en-US" sz="2400" b="1" dirty="0">
                <a:solidFill>
                  <a:schemeClr val="accent1"/>
                </a:solidFill>
                <a:latin typeface="华文楷体" panose="02010600040101010101" charset="-122"/>
                <a:ea typeface="华文楷体" panose="02010600040101010101" charset="-122"/>
              </a:rPr>
              <a:t>省区收入法</a:t>
            </a:r>
            <a:r>
              <a:rPr lang="en-US" altLang="zh-CN" sz="2400" b="1" dirty="0">
                <a:solidFill>
                  <a:schemeClr val="accent1"/>
                </a:solidFill>
                <a:latin typeface="华文楷体" panose="02010600040101010101" charset="-122"/>
                <a:ea typeface="华文楷体" panose="02010600040101010101" charset="-122"/>
              </a:rPr>
              <a:t>GDP</a:t>
            </a:r>
            <a:endParaRPr lang="en-US" altLang="zh-CN" sz="2400" dirty="0"/>
          </a:p>
          <a:p>
            <a:pPr indent="612000" algn="just" defTabSz="266700">
              <a:spcBef>
                <a:spcPts val="700"/>
              </a:spcBef>
              <a:spcAft>
                <a:spcPct val="0"/>
              </a:spcAft>
            </a:pPr>
            <a:r>
              <a:rPr lang="zh-CN" altLang="en-US" sz="2400" dirty="0">
                <a:latin typeface="华文楷体" panose="02010600040101010101" pitchFamily="2" charset="-122"/>
                <a:ea typeface="华文楷体" panose="02010600040101010101" pitchFamily="2" charset="-122"/>
              </a:rPr>
              <a:t>官方统计未直接公布全国的收入法</a:t>
            </a:r>
            <a:r>
              <a:rPr lang="en-US" altLang="zh-CN" sz="2400" dirty="0">
                <a:latin typeface="华文楷体" panose="02010600040101010101" pitchFamily="2" charset="-122"/>
                <a:ea typeface="华文楷体" panose="02010600040101010101" pitchFamily="2" charset="-122"/>
              </a:rPr>
              <a:t>GDP</a:t>
            </a:r>
            <a:r>
              <a:rPr lang="zh-CN" altLang="en-US" sz="2400" dirty="0">
                <a:latin typeface="华文楷体" panose="02010600040101010101" pitchFamily="2" charset="-122"/>
                <a:ea typeface="华文楷体" panose="02010600040101010101" pitchFamily="2" charset="-122"/>
              </a:rPr>
              <a:t>数据，但提供各省数据（表</a:t>
            </a:r>
            <a:r>
              <a:rPr lang="en-US" altLang="zh-CN" sz="2400" dirty="0">
                <a:latin typeface="华文楷体" panose="02010600040101010101" pitchFamily="2" charset="-122"/>
                <a:ea typeface="华文楷体" panose="02010600040101010101" pitchFamily="2" charset="-122"/>
              </a:rPr>
              <a:t>6-3</a:t>
            </a:r>
            <a:r>
              <a:rPr lang="zh-CN" altLang="en-US" sz="2400" dirty="0">
                <a:latin typeface="华文楷体" panose="02010600040101010101" pitchFamily="2" charset="-122"/>
                <a:ea typeface="华文楷体" panose="02010600040101010101" pitchFamily="2" charset="-122"/>
              </a:rPr>
              <a:t>）。国家统计局先后出版三册</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中国国内生产总值核算历史资料</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：前两册分别公布各省</a:t>
            </a:r>
            <a:r>
              <a:rPr lang="en-US" altLang="zh-CN" sz="2400" dirty="0">
                <a:latin typeface="华文楷体" panose="02010600040101010101" pitchFamily="2" charset="-122"/>
                <a:ea typeface="华文楷体" panose="02010600040101010101" pitchFamily="2" charset="-122"/>
              </a:rPr>
              <a:t>1978-1995</a:t>
            </a:r>
            <a:r>
              <a:rPr lang="zh-CN" altLang="en-US" sz="2400" dirty="0">
                <a:latin typeface="华文楷体" panose="02010600040101010101" pitchFamily="2" charset="-122"/>
                <a:ea typeface="华文楷体" panose="02010600040101010101" pitchFamily="2" charset="-122"/>
              </a:rPr>
              <a:t>和</a:t>
            </a:r>
            <a:r>
              <a:rPr lang="en-US" altLang="zh-CN" sz="2400" dirty="0">
                <a:latin typeface="华文楷体" panose="02010600040101010101" pitchFamily="2" charset="-122"/>
                <a:ea typeface="华文楷体" panose="02010600040101010101" pitchFamily="2" charset="-122"/>
              </a:rPr>
              <a:t>1996-2002</a:t>
            </a:r>
            <a:r>
              <a:rPr lang="zh-CN" altLang="en-US" sz="2400" dirty="0">
                <a:latin typeface="华文楷体" panose="02010600040101010101" pitchFamily="2" charset="-122"/>
                <a:ea typeface="华文楷体" panose="02010600040101010101" pitchFamily="2" charset="-122"/>
              </a:rPr>
              <a:t>年收入法</a:t>
            </a:r>
            <a:r>
              <a:rPr lang="en-US" altLang="zh-CN" sz="2400" dirty="0">
                <a:latin typeface="华文楷体" panose="02010600040101010101" pitchFamily="2" charset="-122"/>
                <a:ea typeface="华文楷体" panose="02010600040101010101" pitchFamily="2" charset="-122"/>
              </a:rPr>
              <a:t>GDP</a:t>
            </a:r>
            <a:r>
              <a:rPr lang="zh-CN" altLang="en-US" sz="2400" dirty="0">
                <a:latin typeface="华文楷体" panose="02010600040101010101" pitchFamily="2" charset="-122"/>
                <a:ea typeface="华文楷体" panose="02010600040101010101" pitchFamily="2" charset="-122"/>
              </a:rPr>
              <a:t>和行业增加值；第三册提供根据首次经济普查修订的</a:t>
            </a:r>
            <a:r>
              <a:rPr lang="en-US" altLang="zh-CN" sz="2400" dirty="0">
                <a:latin typeface="华文楷体" panose="02010600040101010101" pitchFamily="2" charset="-122"/>
                <a:ea typeface="华文楷体" panose="02010600040101010101" pitchFamily="2" charset="-122"/>
              </a:rPr>
              <a:t>1993-2004</a:t>
            </a:r>
            <a:r>
              <a:rPr lang="zh-CN" altLang="en-US" sz="2400" dirty="0">
                <a:latin typeface="华文楷体" panose="02010600040101010101" pitchFamily="2" charset="-122"/>
                <a:ea typeface="华文楷体" panose="02010600040101010101" pitchFamily="2" charset="-122"/>
              </a:rPr>
              <a:t>年相应数据。</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中国统计年鉴</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，提供</a:t>
            </a:r>
            <a:r>
              <a:rPr lang="en-US" altLang="zh-CN" sz="2400" dirty="0">
                <a:latin typeface="华文楷体" panose="02010600040101010101" pitchFamily="2" charset="-122"/>
                <a:ea typeface="华文楷体" panose="02010600040101010101" pitchFamily="2" charset="-122"/>
              </a:rPr>
              <a:t>2005</a:t>
            </a:r>
            <a:r>
              <a:rPr lang="zh-CN" altLang="en-US" sz="2400" dirty="0">
                <a:latin typeface="华文楷体" panose="02010600040101010101" pitchFamily="2" charset="-122"/>
                <a:ea typeface="华文楷体" panose="02010600040101010101" pitchFamily="2" charset="-122"/>
              </a:rPr>
              <a:t>年后的国民经济层面数据。</a:t>
            </a:r>
          </a:p>
        </p:txBody>
      </p:sp>
    </p:spTree>
    <p:extLst>
      <p:ext uri="{BB962C8B-B14F-4D97-AF65-F5344CB8AC3E}">
        <p14:creationId xmlns:p14="http://schemas.microsoft.com/office/powerpoint/2010/main" val="3941673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xEl>
                                              <p:pRg st="1" end="1"/>
                                            </p:txEl>
                                          </p:spTgt>
                                        </p:tgtEl>
                                        <p:attrNameLst>
                                          <p:attrName>style.visibility</p:attrName>
                                        </p:attrNameLst>
                                      </p:cBhvr>
                                      <p:to>
                                        <p:strVal val="visible"/>
                                      </p:to>
                                    </p:set>
                                    <p:anim calcmode="lin" valueType="num">
                                      <p:cBhvr additive="base">
                                        <p:cTn id="7" dur="500" fill="hold"/>
                                        <p:tgtEl>
                                          <p:spTgt spid="1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475847-598A-9879-3044-DD733103FDFD}"/>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24164A5E-15C8-37E6-6FDA-39AF40271574}"/>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0BC53023-F63B-592E-9FE2-AA6C21D18049}"/>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DFFD7D1E-707D-3BEA-8643-416956C9B0D2}"/>
              </a:ext>
            </a:extLst>
          </p:cNvPr>
          <p:cNvSpPr txBox="1"/>
          <p:nvPr/>
        </p:nvSpPr>
        <p:spPr>
          <a:xfrm>
            <a:off x="899315" y="468646"/>
            <a:ext cx="10741610" cy="730632"/>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（二）数据比较</a:t>
            </a:r>
          </a:p>
          <a:p>
            <a:pPr indent="252095" algn="just" defTabSz="266700">
              <a:lnSpc>
                <a:spcPct val="150000"/>
              </a:lnSpc>
              <a:spcBef>
                <a:spcPts val="700"/>
              </a:spcBef>
              <a:spcAft>
                <a:spcPct val="0"/>
              </a:spcAft>
            </a:pPr>
            <a:endPar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525F947A-0AFF-C82C-62E3-A1F6869F8A43}"/>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384923C7-1236-4F25-84BC-3712AB7567E9}"/>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16</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4888F47B-7C4B-91E0-8068-50B2C4853802}"/>
              </a:ext>
            </a:extLst>
          </p:cNvPr>
          <p:cNvSpPr>
            <a:spLocks noChangeArrowheads="1"/>
          </p:cNvSpPr>
          <p:nvPr/>
        </p:nvSpPr>
        <p:spPr bwMode="auto">
          <a:xfrm>
            <a:off x="773768" y="-50539"/>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三、要素分配格局统计分析</a:t>
            </a:r>
          </a:p>
        </p:txBody>
      </p:sp>
      <p:sp>
        <p:nvSpPr>
          <p:cNvPr id="15" name="文本框 14">
            <a:extLst>
              <a:ext uri="{FF2B5EF4-FFF2-40B4-BE49-F238E27FC236}">
                <a16:creationId xmlns:a16="http://schemas.microsoft.com/office/drawing/2014/main" id="{8EDE121E-037B-15F6-B593-FFBDC6578C28}"/>
              </a:ext>
            </a:extLst>
          </p:cNvPr>
          <p:cNvSpPr txBox="1"/>
          <p:nvPr/>
        </p:nvSpPr>
        <p:spPr>
          <a:xfrm>
            <a:off x="635267" y="1091505"/>
            <a:ext cx="11723571" cy="6091411"/>
          </a:xfrm>
          <a:prstGeom prst="rect">
            <a:avLst/>
          </a:prstGeom>
          <a:noFill/>
        </p:spPr>
        <p:txBody>
          <a:bodyPr wrap="square" rtlCol="0">
            <a:spAutoFit/>
          </a:bodyPr>
          <a:lstStyle/>
          <a:p>
            <a:r>
              <a:rPr lang="en-US" altLang="zh-CN" sz="2400" b="1" dirty="0">
                <a:solidFill>
                  <a:schemeClr val="accent1"/>
                </a:solidFill>
                <a:latin typeface="华文楷体" panose="02010600040101010101" charset="-122"/>
                <a:ea typeface="华文楷体" panose="02010600040101010101" charset="-122"/>
              </a:rPr>
              <a:t>         2</a:t>
            </a:r>
            <a:r>
              <a:rPr lang="zh-CN" altLang="en-US" sz="2400" b="1" dirty="0">
                <a:solidFill>
                  <a:schemeClr val="accent1"/>
                </a:solidFill>
                <a:latin typeface="华文楷体" panose="02010600040101010101" charset="-122"/>
                <a:ea typeface="华文楷体" panose="02010600040101010101" charset="-122"/>
              </a:rPr>
              <a:t>．资金流量表数据</a:t>
            </a:r>
            <a:endParaRPr lang="en-US" altLang="zh-CN" sz="2400" b="1" dirty="0">
              <a:solidFill>
                <a:schemeClr val="accent1"/>
              </a:solidFill>
              <a:latin typeface="华文楷体" panose="02010600040101010101" charset="-122"/>
              <a:ea typeface="华文楷体" panose="02010600040101010101" charset="-122"/>
            </a:endParaRPr>
          </a:p>
          <a:p>
            <a:pPr indent="612000"/>
            <a:r>
              <a:rPr lang="zh-CN" altLang="en-US" sz="2400" dirty="0">
                <a:latin typeface="华文楷体" panose="02010600040101010101" pitchFamily="2" charset="-122"/>
                <a:ea typeface="华文楷体" panose="02010600040101010101" pitchFamily="2" charset="-122"/>
              </a:rPr>
              <a:t>资金流量表可以提供</a:t>
            </a:r>
            <a:r>
              <a:rPr lang="en-US" altLang="zh-CN" sz="2400" dirty="0">
                <a:latin typeface="华文楷体" panose="02010600040101010101" pitchFamily="2" charset="-122"/>
                <a:ea typeface="华文楷体" panose="02010600040101010101" pitchFamily="2" charset="-122"/>
              </a:rPr>
              <a:t>1992</a:t>
            </a:r>
            <a:r>
              <a:rPr lang="zh-CN" altLang="en-US" sz="2400" dirty="0">
                <a:latin typeface="华文楷体" panose="02010600040101010101" pitchFamily="2" charset="-122"/>
                <a:ea typeface="华文楷体" panose="02010600040101010101" pitchFamily="2" charset="-122"/>
              </a:rPr>
              <a:t>年以来全国的收入法</a:t>
            </a:r>
            <a:r>
              <a:rPr lang="en-US" altLang="zh-CN" sz="2400" dirty="0">
                <a:latin typeface="华文楷体" panose="02010600040101010101" pitchFamily="2" charset="-122"/>
                <a:ea typeface="华文楷体" panose="02010600040101010101" pitchFamily="2" charset="-122"/>
              </a:rPr>
              <a:t>GDP</a:t>
            </a:r>
            <a:r>
              <a:rPr lang="zh-CN" altLang="en-US" sz="2400" dirty="0">
                <a:latin typeface="华文楷体" panose="02010600040101010101" pitchFamily="2" charset="-122"/>
                <a:ea typeface="华文楷体" panose="02010600040101010101" pitchFamily="2" charset="-122"/>
              </a:rPr>
              <a:t>、劳动者报酬、生产税净额等数据（各省通常无法提供此类数据），可用于研究要素分配格局。</a:t>
            </a:r>
          </a:p>
          <a:p>
            <a:r>
              <a:rPr lang="en-US" altLang="zh-CN" sz="2400" b="1" dirty="0">
                <a:solidFill>
                  <a:schemeClr val="accent1"/>
                </a:solidFill>
                <a:latin typeface="华文楷体" panose="02010600040101010101" charset="-122"/>
                <a:ea typeface="华文楷体" panose="02010600040101010101" charset="-122"/>
              </a:rPr>
              <a:t>         3</a:t>
            </a:r>
            <a:r>
              <a:rPr lang="zh-CN" altLang="en-US" sz="2400" b="1" dirty="0">
                <a:solidFill>
                  <a:schemeClr val="accent1"/>
                </a:solidFill>
                <a:latin typeface="华文楷体" panose="02010600040101010101" charset="-122"/>
                <a:ea typeface="华文楷体" panose="02010600040101010101" charset="-122"/>
              </a:rPr>
              <a:t>．投入产出表数据</a:t>
            </a:r>
            <a:endParaRPr lang="en-US" altLang="zh-CN" sz="2400" b="1" dirty="0">
              <a:solidFill>
                <a:schemeClr val="accent1"/>
              </a:solidFill>
              <a:latin typeface="华文楷体" panose="02010600040101010101" charset="-122"/>
              <a:ea typeface="华文楷体" panose="02010600040101010101" charset="-122"/>
            </a:endParaRPr>
          </a:p>
          <a:p>
            <a:pPr indent="612000"/>
            <a:r>
              <a:rPr lang="zh-CN" altLang="en-US" sz="2400" dirty="0">
                <a:latin typeface="华文楷体" panose="02010600040101010101" pitchFamily="2" charset="-122"/>
                <a:ea typeface="华文楷体" panose="02010600040101010101" pitchFamily="2" charset="-122"/>
              </a:rPr>
              <a:t>投入产出表第三象限，也提供收入法</a:t>
            </a:r>
            <a:r>
              <a:rPr lang="en-US" altLang="zh-CN" sz="2400" dirty="0">
                <a:latin typeface="华文楷体" panose="02010600040101010101" pitchFamily="2" charset="-122"/>
                <a:ea typeface="华文楷体" panose="02010600040101010101" pitchFamily="2" charset="-122"/>
              </a:rPr>
              <a:t>GDP</a:t>
            </a:r>
            <a:r>
              <a:rPr lang="zh-CN" altLang="en-US" sz="2400" dirty="0">
                <a:latin typeface="华文楷体" panose="02010600040101010101" pitchFamily="2" charset="-122"/>
                <a:ea typeface="华文楷体" panose="02010600040101010101" pitchFamily="2" charset="-122"/>
              </a:rPr>
              <a:t>数据。我国投入产出表编制历史悠久，可与国民账户数据互相参照，从行业层面为要素分配研究提供数据。</a:t>
            </a:r>
          </a:p>
          <a:p>
            <a:pPr indent="612000"/>
            <a:r>
              <a:rPr lang="zh-CN" altLang="en-US" sz="2400" dirty="0">
                <a:latin typeface="华文楷体" panose="02010600040101010101" pitchFamily="2" charset="-122"/>
                <a:ea typeface="华文楷体" panose="02010600040101010101" pitchFamily="2" charset="-122"/>
              </a:rPr>
              <a:t>三类数据忽悠优劣，各擅胜场。（</a:t>
            </a:r>
            <a:r>
              <a:rPr lang="en-US" altLang="zh-CN" sz="2400" dirty="0">
                <a:latin typeface="华文楷体" panose="02010600040101010101" pitchFamily="2" charset="-122"/>
                <a:ea typeface="华文楷体" panose="02010600040101010101" pitchFamily="2" charset="-122"/>
              </a:rPr>
              <a:t>1</a:t>
            </a:r>
            <a:r>
              <a:rPr lang="zh-CN" altLang="en-US" sz="2400" dirty="0">
                <a:latin typeface="华文楷体" panose="02010600040101010101" pitchFamily="2" charset="-122"/>
                <a:ea typeface="华文楷体" panose="02010600040101010101" pitchFamily="2" charset="-122"/>
              </a:rPr>
              <a:t>）省区收入法</a:t>
            </a:r>
            <a:r>
              <a:rPr lang="en-US" altLang="zh-CN" sz="2400" dirty="0">
                <a:latin typeface="华文楷体" panose="02010600040101010101" pitchFamily="2" charset="-122"/>
                <a:ea typeface="华文楷体" panose="02010600040101010101" pitchFamily="2" charset="-122"/>
              </a:rPr>
              <a:t>GDP</a:t>
            </a:r>
            <a:r>
              <a:rPr lang="zh-CN" altLang="en-US" sz="2400" dirty="0">
                <a:latin typeface="华文楷体" panose="02010600040101010101" pitchFamily="2" charset="-122"/>
                <a:ea typeface="华文楷体" panose="02010600040101010101" pitchFamily="2" charset="-122"/>
              </a:rPr>
              <a:t>优势在于，可提供各省区</a:t>
            </a:r>
            <a:r>
              <a:rPr lang="en-US" altLang="zh-CN" sz="2400" dirty="0">
                <a:latin typeface="华文楷体" panose="02010600040101010101" pitchFamily="2" charset="-122"/>
                <a:ea typeface="华文楷体" panose="02010600040101010101" pitchFamily="2" charset="-122"/>
              </a:rPr>
              <a:t>1978</a:t>
            </a:r>
            <a:r>
              <a:rPr lang="zh-CN" altLang="en-US" sz="2400" dirty="0">
                <a:latin typeface="华文楷体" panose="02010600040101010101" pitchFamily="2" charset="-122"/>
                <a:ea typeface="华文楷体" panose="02010600040101010101" pitchFamily="2" charset="-122"/>
              </a:rPr>
              <a:t>年以来的面板数据，便于进行长期分析和地区比较；其劣势为分省数据加总谬误问题饱受诟病，尤以</a:t>
            </a:r>
            <a:r>
              <a:rPr lang="en-US" altLang="zh-CN" sz="2400" dirty="0">
                <a:latin typeface="华文楷体" panose="02010600040101010101" pitchFamily="2" charset="-122"/>
                <a:ea typeface="华文楷体" panose="02010600040101010101" pitchFamily="2" charset="-122"/>
              </a:rPr>
              <a:t>2017</a:t>
            </a:r>
            <a:r>
              <a:rPr lang="zh-CN" altLang="en-US" sz="2400" dirty="0">
                <a:latin typeface="华文楷体" panose="02010600040101010101" pitchFamily="2" charset="-122"/>
                <a:ea typeface="华文楷体" panose="02010600040101010101" pitchFamily="2" charset="-122"/>
              </a:rPr>
              <a:t>年实施</a:t>
            </a:r>
            <a:r>
              <a:rPr lang="en-US" altLang="zh-CN" sz="2400" dirty="0">
                <a:latin typeface="华文楷体" panose="02010600040101010101" pitchFamily="2" charset="-122"/>
                <a:ea typeface="华文楷体" panose="02010600040101010101" pitchFamily="2" charset="-122"/>
              </a:rPr>
              <a:t>GDP</a:t>
            </a:r>
            <a:r>
              <a:rPr lang="zh-CN" altLang="en-US" sz="2400" dirty="0">
                <a:latin typeface="华文楷体" panose="02010600040101010101" pitchFamily="2" charset="-122"/>
                <a:ea typeface="华文楷体" panose="02010600040101010101" pitchFamily="2" charset="-122"/>
              </a:rPr>
              <a:t>统一核算以前更为严重。（</a:t>
            </a:r>
            <a:r>
              <a:rPr lang="en-US" altLang="zh-CN" sz="2400" dirty="0">
                <a:latin typeface="华文楷体" panose="02010600040101010101" pitchFamily="2" charset="-122"/>
                <a:ea typeface="华文楷体" panose="02010600040101010101" pitchFamily="2" charset="-122"/>
              </a:rPr>
              <a:t>2</a:t>
            </a:r>
            <a:r>
              <a:rPr lang="zh-CN" altLang="en-US" sz="2400" dirty="0">
                <a:latin typeface="华文楷体" panose="02010600040101010101" pitchFamily="2" charset="-122"/>
                <a:ea typeface="华文楷体" panose="02010600040101010101" pitchFamily="2" charset="-122"/>
              </a:rPr>
              <a:t>）资金流量表优势有三，一是能有效反映国民经济和各机构部门初次分配与再分配环节的紧密联系，以及机构部门之间的分配关系，二是数据经常回溯修订、指标口径一致，三是不受省区加总误差影响；其劣势则包括，无法反映各省区要素分配特征及其空间差异，无法反映产业或行业部门要素分配差异，不易满足长期趋势研究需要。（</a:t>
            </a:r>
            <a:r>
              <a:rPr lang="en-US" altLang="zh-CN" sz="2400" dirty="0">
                <a:latin typeface="华文楷体" panose="02010600040101010101" pitchFamily="2" charset="-122"/>
                <a:ea typeface="华文楷体" panose="02010600040101010101" pitchFamily="2" charset="-122"/>
              </a:rPr>
              <a:t>3</a:t>
            </a:r>
            <a:r>
              <a:rPr lang="zh-CN" altLang="en-US" sz="2400" dirty="0">
                <a:latin typeface="华文楷体" panose="02010600040101010101" pitchFamily="2" charset="-122"/>
                <a:ea typeface="华文楷体" panose="02010600040101010101" pitchFamily="2" charset="-122"/>
              </a:rPr>
              <a:t>）投入产出表的优势为，可提供非常详尽的行业要素分配数据，是行业比较研究的首选；其劣势为数据点少而间断，无法进行长期比较与连续变化分析，应用受到极大限制。</a:t>
            </a:r>
          </a:p>
          <a:p>
            <a:pPr indent="612000" algn="just" defTabSz="266700">
              <a:spcBef>
                <a:spcPts val="700"/>
              </a:spcBef>
              <a:spcAft>
                <a:spcPct val="0"/>
              </a:spcAft>
            </a:pPr>
            <a:endParaRPr lang="zh-CN" altLang="en-US" sz="24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4023305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xEl>
                                              <p:pRg st="1" end="1"/>
                                            </p:txEl>
                                          </p:spTgt>
                                        </p:tgtEl>
                                        <p:attrNameLst>
                                          <p:attrName>style.visibility</p:attrName>
                                        </p:attrNameLst>
                                      </p:cBhvr>
                                      <p:to>
                                        <p:strVal val="visible"/>
                                      </p:to>
                                    </p:set>
                                    <p:anim calcmode="lin" valueType="num">
                                      <p:cBhvr additive="base">
                                        <p:cTn id="7" dur="500" fill="hold"/>
                                        <p:tgtEl>
                                          <p:spTgt spid="1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5">
                                            <p:txEl>
                                              <p:pRg st="3" end="3"/>
                                            </p:txEl>
                                          </p:spTgt>
                                        </p:tgtEl>
                                        <p:attrNameLst>
                                          <p:attrName>style.visibility</p:attrName>
                                        </p:attrNameLst>
                                      </p:cBhvr>
                                      <p:to>
                                        <p:strVal val="visible"/>
                                      </p:to>
                                    </p:set>
                                    <p:anim calcmode="lin" valueType="num">
                                      <p:cBhvr additive="base">
                                        <p:cTn id="13" dur="500" fill="hold"/>
                                        <p:tgtEl>
                                          <p:spTgt spid="15">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
                                            <p:txEl>
                                              <p:pRg st="3" end="3"/>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5">
                                            <p:txEl>
                                              <p:pRg st="4" end="4"/>
                                            </p:txEl>
                                          </p:spTgt>
                                        </p:tgtEl>
                                        <p:attrNameLst>
                                          <p:attrName>style.visibility</p:attrName>
                                        </p:attrNameLst>
                                      </p:cBhvr>
                                      <p:to>
                                        <p:strVal val="visible"/>
                                      </p:to>
                                    </p:set>
                                    <p:anim calcmode="lin" valueType="num">
                                      <p:cBhvr additive="base">
                                        <p:cTn id="17" dur="500" fill="hold"/>
                                        <p:tgtEl>
                                          <p:spTgt spid="15">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FC85E5-82B5-9D2A-736C-DAA63072EF49}"/>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2D536FB5-DD0B-12EA-334B-40C597ED919E}"/>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350787C1-3674-7F77-D086-6BF428DD2871}"/>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D83D2E98-1536-0C64-0A21-557625669B8C}"/>
              </a:ext>
            </a:extLst>
          </p:cNvPr>
          <p:cNvSpPr txBox="1"/>
          <p:nvPr/>
        </p:nvSpPr>
        <p:spPr>
          <a:xfrm>
            <a:off x="957684" y="771525"/>
            <a:ext cx="10775950" cy="250126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（三）测算结果</a:t>
            </a:r>
          </a:p>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1.</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计算公式</a:t>
            </a:r>
          </a:p>
          <a:p>
            <a:pPr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B4355BAD-1682-6B8D-EA51-A70D2E6246F2}"/>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C0C3DF91-0091-099A-1559-FBE52B2DF709}"/>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17</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84625ED2-CEA8-B863-7276-DD5623E53DF2}"/>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三、要素分配格局统计分析</a:t>
            </a:r>
          </a:p>
        </p:txBody>
      </p:sp>
      <p:sp>
        <p:nvSpPr>
          <p:cNvPr id="4" name="文本框 3">
            <a:extLst>
              <a:ext uri="{FF2B5EF4-FFF2-40B4-BE49-F238E27FC236}">
                <a16:creationId xmlns:a16="http://schemas.microsoft.com/office/drawing/2014/main" id="{2A05B560-C49B-554A-E0F9-553F05955689}"/>
              </a:ext>
            </a:extLst>
          </p:cNvPr>
          <p:cNvSpPr txBox="1"/>
          <p:nvPr/>
        </p:nvSpPr>
        <p:spPr>
          <a:xfrm>
            <a:off x="799583" y="2128660"/>
            <a:ext cx="11092152" cy="3899081"/>
          </a:xfrm>
          <a:prstGeom prst="rect">
            <a:avLst/>
          </a:prstGeom>
          <a:noFill/>
        </p:spPr>
        <p:txBody>
          <a:bodyPr wrap="square">
            <a:spAutoFit/>
          </a:bodyPr>
          <a:lstStyle/>
          <a:p>
            <a:pPr marL="0" marR="0" indent="612000" algn="just">
              <a:lnSpc>
                <a:spcPct val="130000"/>
              </a:lnSpc>
              <a:buNone/>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中国收入法</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GDP</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核算公式为：</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GDP=COMP+DEP+NTP+NOS</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其中，</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COMP</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为劳动者报酬，</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DEP</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为固定资产折旧，</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NTP</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为生产税净额，</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NOS</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为净营业盈余。</a:t>
            </a:r>
            <a:endParaRPr lang="zh-CN" altLang="en-US" sz="2400" kern="100" dirty="0">
              <a:effectLst/>
              <a:latin typeface="华文楷体" panose="02010600040101010101" pitchFamily="2" charset="-122"/>
              <a:ea typeface="华文楷体" panose="02010600040101010101" pitchFamily="2" charset="-122"/>
            </a:endParaRPr>
          </a:p>
          <a:p>
            <a:pPr marL="0" marR="0" indent="612000" algn="just">
              <a:lnSpc>
                <a:spcPct val="130000"/>
              </a:lnSpc>
              <a:buNone/>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要素</a:t>
            </a:r>
            <a:r>
              <a:rPr lang="zh-CN" altLang="en-US" sz="2400" kern="100" dirty="0">
                <a:effectLst/>
                <a:latin typeface="华文楷体" panose="02010600040101010101" pitchFamily="2" charset="-122"/>
                <a:ea typeface="华文楷体" panose="02010600040101010101" pitchFamily="2" charset="-122"/>
              </a:rPr>
              <a:t>分配结构分析需要计算四个指标。</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①</a:t>
            </a:r>
            <a:r>
              <a:rPr lang="zh-CN" altLang="en-US" sz="2400" kern="100" dirty="0">
                <a:effectLst/>
                <a:latin typeface="华文楷体" panose="02010600040101010101" pitchFamily="2" charset="-122"/>
                <a:ea typeface="华文楷体" panose="02010600040101010101" pitchFamily="2" charset="-122"/>
              </a:rPr>
              <a:t>劳动份额</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SL</a:t>
            </a:r>
            <a:r>
              <a:rPr lang="zh-CN" altLang="en-US" sz="2400" kern="100" dirty="0">
                <a:effectLst/>
                <a:latin typeface="华文楷体" panose="02010600040101010101" pitchFamily="2" charset="-122"/>
                <a:ea typeface="华文楷体" panose="02010600040101010101" pitchFamily="2" charset="-122"/>
              </a:rPr>
              <a:t>，定义为劳动者报酬占“要素价格（或基本价格）</a:t>
            </a:r>
            <a:r>
              <a:rPr lang="en-US" altLang="zh-CN" sz="2400" kern="100" dirty="0">
                <a:effectLst/>
                <a:latin typeface="华文楷体" panose="02010600040101010101" pitchFamily="2" charset="-122"/>
                <a:ea typeface="华文楷体" panose="02010600040101010101" pitchFamily="2" charset="-122"/>
              </a:rPr>
              <a:t>GDP”</a:t>
            </a:r>
            <a:r>
              <a:rPr lang="zh-CN" altLang="en-US" sz="2400" kern="100" dirty="0">
                <a:effectLst/>
                <a:latin typeface="华文楷体" panose="02010600040101010101" pitchFamily="2" charset="-122"/>
                <a:ea typeface="华文楷体" panose="02010600040101010101" pitchFamily="2" charset="-122"/>
              </a:rPr>
              <a:t>的比重。</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②</a:t>
            </a:r>
            <a:r>
              <a:rPr lang="zh-CN" altLang="en-US" sz="2400" kern="100" dirty="0">
                <a:effectLst/>
                <a:latin typeface="华文楷体" panose="02010600040101010101" pitchFamily="2" charset="-122"/>
                <a:ea typeface="华文楷体" panose="02010600040101010101" pitchFamily="2" charset="-122"/>
              </a:rPr>
              <a:t>折旧份额</a:t>
            </a:r>
            <a:r>
              <a:rPr lang="en-US" altLang="zh-CN" sz="2400" kern="100" dirty="0">
                <a:effectLst/>
                <a:latin typeface="华文楷体" panose="02010600040101010101" pitchFamily="2" charset="-122"/>
                <a:ea typeface="华文楷体" panose="02010600040101010101" pitchFamily="2" charset="-122"/>
              </a:rPr>
              <a:t>dep</a:t>
            </a:r>
            <a:r>
              <a:rPr lang="zh-CN" altLang="en-US"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即</a:t>
            </a:r>
            <a:r>
              <a:rPr lang="en-US" altLang="zh-CN" sz="2400" kern="100" dirty="0">
                <a:effectLst/>
                <a:latin typeface="华文楷体" panose="02010600040101010101" pitchFamily="2" charset="-122"/>
                <a:ea typeface="华文楷体" panose="02010600040101010101" pitchFamily="2" charset="-122"/>
              </a:rPr>
              <a:t>DEP</a:t>
            </a:r>
            <a:r>
              <a:rPr lang="zh-CN" altLang="en-US" sz="2400" kern="100" dirty="0">
                <a:effectLst/>
                <a:latin typeface="华文楷体" panose="02010600040101010101" pitchFamily="2" charset="-122"/>
                <a:ea typeface="华文楷体" panose="02010600040101010101" pitchFamily="2" charset="-122"/>
              </a:rPr>
              <a:t>占要素价格</a:t>
            </a:r>
            <a:r>
              <a:rPr lang="en-US" altLang="zh-CN" sz="2400" kern="100" dirty="0">
                <a:effectLst/>
                <a:latin typeface="华文楷体" panose="02010600040101010101" pitchFamily="2" charset="-122"/>
                <a:ea typeface="华文楷体" panose="02010600040101010101" pitchFamily="2" charset="-122"/>
              </a:rPr>
              <a:t>GDP</a:t>
            </a:r>
            <a:r>
              <a:rPr lang="zh-CN" altLang="en-US" sz="2400" kern="100" dirty="0">
                <a:effectLst/>
                <a:latin typeface="华文楷体" panose="02010600040101010101" pitchFamily="2" charset="-122"/>
                <a:ea typeface="华文楷体" panose="02010600040101010101" pitchFamily="2" charset="-122"/>
              </a:rPr>
              <a:t>的比重。</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③</a:t>
            </a:r>
            <a:r>
              <a:rPr lang="zh-CN" altLang="en-US" sz="2400" kern="100" dirty="0">
                <a:effectLst/>
                <a:latin typeface="华文楷体" panose="02010600040101010101" pitchFamily="2" charset="-122"/>
                <a:ea typeface="华文楷体" panose="02010600040101010101" pitchFamily="2" charset="-122"/>
              </a:rPr>
              <a:t>净盈余份额</a:t>
            </a:r>
            <a:r>
              <a:rPr lang="en-US" altLang="zh-CN" sz="2400" kern="100" dirty="0" err="1">
                <a:effectLst/>
                <a:latin typeface="华文楷体" panose="02010600040101010101" pitchFamily="2" charset="-122"/>
                <a:ea typeface="华文楷体" panose="02010600040101010101" pitchFamily="2" charset="-122"/>
              </a:rPr>
              <a:t>nos</a:t>
            </a:r>
            <a:r>
              <a:rPr lang="zh-CN" altLang="en-US"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即</a:t>
            </a:r>
            <a:r>
              <a:rPr lang="en-US" altLang="zh-CN" sz="2400" kern="100" dirty="0">
                <a:effectLst/>
                <a:latin typeface="华文楷体" panose="02010600040101010101" pitchFamily="2" charset="-122"/>
                <a:ea typeface="华文楷体" panose="02010600040101010101" pitchFamily="2" charset="-122"/>
              </a:rPr>
              <a:t>NOS</a:t>
            </a:r>
            <a:r>
              <a:rPr lang="zh-CN" altLang="en-US" sz="2400" kern="100" dirty="0">
                <a:effectLst/>
                <a:latin typeface="华文楷体" panose="02010600040101010101" pitchFamily="2" charset="-122"/>
                <a:ea typeface="华文楷体" panose="02010600040101010101" pitchFamily="2" charset="-122"/>
              </a:rPr>
              <a:t>占要素价格</a:t>
            </a:r>
            <a:r>
              <a:rPr lang="en-US" altLang="zh-CN" sz="2400" kern="100" dirty="0">
                <a:effectLst/>
                <a:latin typeface="华文楷体" panose="02010600040101010101" pitchFamily="2" charset="-122"/>
                <a:ea typeface="华文楷体" panose="02010600040101010101" pitchFamily="2" charset="-122"/>
              </a:rPr>
              <a:t>GDP</a:t>
            </a:r>
            <a:r>
              <a:rPr lang="zh-CN" altLang="en-US" sz="2400" kern="100" dirty="0">
                <a:effectLst/>
                <a:latin typeface="华文楷体" panose="02010600040101010101" pitchFamily="2" charset="-122"/>
                <a:ea typeface="华文楷体" panose="02010600040101010101" pitchFamily="2" charset="-122"/>
              </a:rPr>
              <a:t>的比重。</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④</a:t>
            </a:r>
            <a:r>
              <a:rPr lang="zh-CN" altLang="en-US" sz="2400" kern="100" dirty="0">
                <a:effectLst/>
                <a:latin typeface="华文楷体" panose="02010600040101010101" pitchFamily="2" charset="-122"/>
                <a:ea typeface="华文楷体" panose="02010600040101010101" pitchFamily="2" charset="-122"/>
              </a:rPr>
              <a:t>生产税净额比重</a:t>
            </a:r>
            <a:r>
              <a:rPr lang="en-US" altLang="zh-CN" sz="2400" kern="100" dirty="0" err="1">
                <a:effectLst/>
                <a:latin typeface="华文楷体" panose="02010600040101010101" pitchFamily="2" charset="-122"/>
                <a:ea typeface="华文楷体" panose="02010600040101010101" pitchFamily="2" charset="-122"/>
              </a:rPr>
              <a:t>ntp</a:t>
            </a:r>
            <a:r>
              <a:rPr lang="zh-CN" altLang="en-US"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即</a:t>
            </a:r>
            <a:r>
              <a:rPr lang="en-US" altLang="zh-CN" sz="2400" kern="100" dirty="0">
                <a:effectLst/>
                <a:latin typeface="华文楷体" panose="02010600040101010101" pitchFamily="2" charset="-122"/>
                <a:ea typeface="华文楷体" panose="02010600040101010101" pitchFamily="2" charset="-122"/>
              </a:rPr>
              <a:t>NTP</a:t>
            </a:r>
            <a:r>
              <a:rPr lang="zh-CN" altLang="en-US" sz="2400" kern="100" dirty="0">
                <a:effectLst/>
                <a:latin typeface="华文楷体" panose="02010600040101010101" pitchFamily="2" charset="-122"/>
                <a:ea typeface="华文楷体" panose="02010600040101010101" pitchFamily="2" charset="-122"/>
              </a:rPr>
              <a:t>占市场价格</a:t>
            </a:r>
            <a:r>
              <a:rPr lang="en-US" altLang="zh-CN" sz="2400" kern="100" dirty="0">
                <a:effectLst/>
                <a:latin typeface="华文楷体" panose="02010600040101010101" pitchFamily="2" charset="-122"/>
                <a:ea typeface="华文楷体" panose="02010600040101010101" pitchFamily="2" charset="-122"/>
              </a:rPr>
              <a:t>GDP</a:t>
            </a:r>
            <a:r>
              <a:rPr lang="zh-CN" altLang="en-US" sz="2400" kern="100" dirty="0">
                <a:effectLst/>
                <a:latin typeface="华文楷体" panose="02010600040101010101" pitchFamily="2" charset="-122"/>
                <a:ea typeface="华文楷体" panose="02010600040101010101" pitchFamily="2" charset="-122"/>
              </a:rPr>
              <a:t>的比重。</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根据定义，</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SL + dep + </a:t>
            </a:r>
            <a:r>
              <a:rPr lang="en-US" altLang="zh-CN" sz="2400" kern="100" dirty="0" err="1">
                <a:effectLst/>
                <a:latin typeface="华文楷体" panose="02010600040101010101" pitchFamily="2" charset="-122"/>
                <a:ea typeface="华文楷体" panose="02010600040101010101" pitchFamily="2" charset="-122"/>
                <a:cs typeface="Times New Roman" panose="02020603050405020304" pitchFamily="18" charset="0"/>
              </a:rPr>
              <a:t>nos</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 = 1</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。将折旧份额和净盈余份额相加，即得到总盈余份额</a:t>
            </a:r>
            <a:r>
              <a:rPr lang="en-US" altLang="zh-CN" sz="2400" kern="100" dirty="0" err="1">
                <a:effectLst/>
                <a:latin typeface="华文楷体" panose="02010600040101010101" pitchFamily="2" charset="-122"/>
                <a:ea typeface="华文楷体" panose="02010600040101010101" pitchFamily="2" charset="-122"/>
                <a:cs typeface="Times New Roman" panose="02020603050405020304" pitchFamily="18" charset="0"/>
              </a:rPr>
              <a:t>gos</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其</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实际上为资本份额</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SK</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，且</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SL + SK = 1</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endParaRPr lang="zh-CN" altLang="en-US" sz="2400" kern="100" dirty="0">
              <a:effectLst/>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4229133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C33BD4-1F3D-4C57-4C20-AEADF61A70F8}"/>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3C8090D2-D1E0-B05D-8E78-F3FB00494B4B}"/>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11C93FA7-AB6C-9C0A-FEB7-8E73BE58D363}"/>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23351064-4513-3BEB-3CB4-57AFEEB8F886}"/>
              </a:ext>
            </a:extLst>
          </p:cNvPr>
          <p:cNvSpPr txBox="1"/>
          <p:nvPr/>
        </p:nvSpPr>
        <p:spPr>
          <a:xfrm>
            <a:off x="1045458" y="729772"/>
            <a:ext cx="10775950" cy="1424941"/>
          </a:xfrm>
          <a:prstGeom prst="rect">
            <a:avLst/>
          </a:prstGeom>
        </p:spPr>
        <p:txBody>
          <a:bodyPr wrap="square">
            <a:noAutofit/>
          </a:bodyPr>
          <a:lstStyle/>
          <a:p>
            <a:pPr indent="252095" algn="just" defTabSz="266700">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（三）测算结果</a:t>
            </a:r>
          </a:p>
          <a:p>
            <a:pPr indent="252095" algn="just" defTabSz="266700">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要素分配结构中外比较</a:t>
            </a:r>
          </a:p>
          <a:p>
            <a:pPr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1C97EC1C-9727-A3B0-ED8C-3DA4E314E41A}"/>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E56A92D4-1589-296B-C261-1F0E8FBD21D3}"/>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18</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3015B0FA-C916-17DD-B290-BE1BD1CF752F}"/>
              </a:ext>
            </a:extLst>
          </p:cNvPr>
          <p:cNvSpPr>
            <a:spLocks noChangeArrowheads="1"/>
          </p:cNvSpPr>
          <p:nvPr/>
        </p:nvSpPr>
        <p:spPr bwMode="auto">
          <a:xfrm>
            <a:off x="861591" y="-40581"/>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三、要素分配格局统计分析</a:t>
            </a:r>
          </a:p>
        </p:txBody>
      </p:sp>
      <p:graphicFrame>
        <p:nvGraphicFramePr>
          <p:cNvPr id="2" name="表格 1">
            <a:extLst>
              <a:ext uri="{FF2B5EF4-FFF2-40B4-BE49-F238E27FC236}">
                <a16:creationId xmlns:a16="http://schemas.microsoft.com/office/drawing/2014/main" id="{99B295B2-65C8-F3C4-6D8D-87AAD5936CDD}"/>
              </a:ext>
            </a:extLst>
          </p:cNvPr>
          <p:cNvGraphicFramePr>
            <a:graphicFrameLocks noGrp="1"/>
          </p:cNvGraphicFramePr>
          <p:nvPr>
            <p:extLst>
              <p:ext uri="{D42A27DB-BD31-4B8C-83A1-F6EECF244321}">
                <p14:modId xmlns:p14="http://schemas.microsoft.com/office/powerpoint/2010/main" val="3118205784"/>
              </p:ext>
            </p:extLst>
          </p:nvPr>
        </p:nvGraphicFramePr>
        <p:xfrm>
          <a:off x="957684" y="4505324"/>
          <a:ext cx="11110491" cy="1791971"/>
        </p:xfrm>
        <a:graphic>
          <a:graphicData uri="http://schemas.openxmlformats.org/drawingml/2006/table">
            <a:tbl>
              <a:tblPr>
                <a:tableStyleId>{5C22544A-7EE6-4342-B048-85BDC9FD1C3A}</a:tableStyleId>
              </a:tblPr>
              <a:tblGrid>
                <a:gridCol w="1804940">
                  <a:extLst>
                    <a:ext uri="{9D8B030D-6E8A-4147-A177-3AD203B41FA5}">
                      <a16:colId xmlns:a16="http://schemas.microsoft.com/office/drawing/2014/main" val="3540578549"/>
                    </a:ext>
                  </a:extLst>
                </a:gridCol>
                <a:gridCol w="1547804">
                  <a:extLst>
                    <a:ext uri="{9D8B030D-6E8A-4147-A177-3AD203B41FA5}">
                      <a16:colId xmlns:a16="http://schemas.microsoft.com/office/drawing/2014/main" val="1334349017"/>
                    </a:ext>
                  </a:extLst>
                </a:gridCol>
                <a:gridCol w="1219520">
                  <a:extLst>
                    <a:ext uri="{9D8B030D-6E8A-4147-A177-3AD203B41FA5}">
                      <a16:colId xmlns:a16="http://schemas.microsoft.com/office/drawing/2014/main" val="50290383"/>
                    </a:ext>
                  </a:extLst>
                </a:gridCol>
                <a:gridCol w="1219520">
                  <a:extLst>
                    <a:ext uri="{9D8B030D-6E8A-4147-A177-3AD203B41FA5}">
                      <a16:colId xmlns:a16="http://schemas.microsoft.com/office/drawing/2014/main" val="1596027054"/>
                    </a:ext>
                  </a:extLst>
                </a:gridCol>
                <a:gridCol w="1219520">
                  <a:extLst>
                    <a:ext uri="{9D8B030D-6E8A-4147-A177-3AD203B41FA5}">
                      <a16:colId xmlns:a16="http://schemas.microsoft.com/office/drawing/2014/main" val="3669363372"/>
                    </a:ext>
                  </a:extLst>
                </a:gridCol>
                <a:gridCol w="4099187">
                  <a:extLst>
                    <a:ext uri="{9D8B030D-6E8A-4147-A177-3AD203B41FA5}">
                      <a16:colId xmlns:a16="http://schemas.microsoft.com/office/drawing/2014/main" val="55893907"/>
                    </a:ext>
                  </a:extLst>
                </a:gridCol>
              </a:tblGrid>
              <a:tr h="378243">
                <a:tc>
                  <a:txBody>
                    <a:bodyPr/>
                    <a:lstStyle/>
                    <a:p>
                      <a:pPr marL="0" marR="0" algn="l">
                        <a:buNone/>
                      </a:pPr>
                      <a:r>
                        <a:rPr lang="zh-CN" altLang="en-US" sz="1800" kern="0">
                          <a:effectLst/>
                          <a:latin typeface="+mn-ea"/>
                          <a:ea typeface="+mn-ea"/>
                        </a:rPr>
                        <a:t>国家</a:t>
                      </a:r>
                      <a:endParaRPr lang="zh-CN" altLang="en-US" sz="1800" kern="100">
                        <a:effectLst/>
                        <a:latin typeface="+mn-ea"/>
                        <a:ea typeface="+mn-ea"/>
                      </a:endParaRPr>
                    </a:p>
                  </a:txBody>
                  <a:tcPr marL="68580" marR="68580" anchor="b"/>
                </a:tc>
                <a:tc>
                  <a:txBody>
                    <a:bodyPr/>
                    <a:lstStyle/>
                    <a:p>
                      <a:pPr marL="0" marR="0" algn="ctr">
                        <a:buNone/>
                      </a:pPr>
                      <a:r>
                        <a:rPr lang="zh-CN" altLang="en-US" sz="1800" kern="0">
                          <a:effectLst/>
                          <a:latin typeface="+mn-ea"/>
                          <a:ea typeface="+mn-ea"/>
                        </a:rPr>
                        <a:t>原始计算</a:t>
                      </a:r>
                      <a:endParaRPr lang="zh-CN" altLang="en-US" sz="1800" kern="100">
                        <a:effectLst/>
                        <a:latin typeface="+mn-ea"/>
                        <a:ea typeface="+mn-ea"/>
                      </a:endParaRPr>
                    </a:p>
                  </a:txBody>
                  <a:tcPr marL="68580" marR="68580" anchor="b"/>
                </a:tc>
                <a:tc>
                  <a:txBody>
                    <a:bodyPr/>
                    <a:lstStyle/>
                    <a:p>
                      <a:pPr marL="0" marR="0" algn="ctr">
                        <a:buNone/>
                      </a:pPr>
                      <a:r>
                        <a:rPr lang="zh-CN" altLang="en-US" sz="1800" kern="0">
                          <a:effectLst/>
                          <a:latin typeface="+mn-ea"/>
                          <a:ea typeface="+mn-ea"/>
                        </a:rPr>
                        <a:t>调整</a:t>
                      </a:r>
                      <a:r>
                        <a:rPr lang="en-US" altLang="zh-CN" sz="1800" kern="0">
                          <a:effectLst/>
                          <a:latin typeface="+mn-ea"/>
                          <a:ea typeface="+mn-ea"/>
                        </a:rPr>
                        <a:t>1</a:t>
                      </a:r>
                      <a:endParaRPr lang="zh-CN" altLang="en-US" sz="1800" kern="100">
                        <a:effectLst/>
                        <a:latin typeface="+mn-ea"/>
                        <a:ea typeface="+mn-ea"/>
                      </a:endParaRPr>
                    </a:p>
                  </a:txBody>
                  <a:tcPr marL="68580" marR="68580" anchor="b"/>
                </a:tc>
                <a:tc>
                  <a:txBody>
                    <a:bodyPr/>
                    <a:lstStyle/>
                    <a:p>
                      <a:pPr marL="0" marR="0" algn="ctr">
                        <a:buNone/>
                      </a:pPr>
                      <a:r>
                        <a:rPr lang="zh-CN" altLang="en-US" sz="1800" kern="0">
                          <a:effectLst/>
                          <a:latin typeface="+mn-ea"/>
                          <a:ea typeface="+mn-ea"/>
                        </a:rPr>
                        <a:t>调整</a:t>
                      </a:r>
                      <a:r>
                        <a:rPr lang="en-US" altLang="zh-CN" sz="1800" kern="0">
                          <a:effectLst/>
                          <a:latin typeface="+mn-ea"/>
                          <a:ea typeface="+mn-ea"/>
                        </a:rPr>
                        <a:t>2</a:t>
                      </a:r>
                      <a:endParaRPr lang="zh-CN" altLang="en-US" sz="1800" kern="100">
                        <a:effectLst/>
                        <a:latin typeface="+mn-ea"/>
                        <a:ea typeface="+mn-ea"/>
                      </a:endParaRPr>
                    </a:p>
                  </a:txBody>
                  <a:tcPr marL="68580" marR="68580" anchor="b"/>
                </a:tc>
                <a:tc>
                  <a:txBody>
                    <a:bodyPr/>
                    <a:lstStyle/>
                    <a:p>
                      <a:pPr marL="0" marR="0" algn="ctr">
                        <a:buNone/>
                      </a:pPr>
                      <a:r>
                        <a:rPr lang="zh-CN" altLang="en-US" sz="1800" kern="0">
                          <a:effectLst/>
                          <a:latin typeface="+mn-ea"/>
                          <a:ea typeface="+mn-ea"/>
                        </a:rPr>
                        <a:t>调整</a:t>
                      </a:r>
                      <a:r>
                        <a:rPr lang="en-US" altLang="zh-CN" sz="1800" kern="0">
                          <a:effectLst/>
                          <a:latin typeface="+mn-ea"/>
                          <a:ea typeface="+mn-ea"/>
                        </a:rPr>
                        <a:t>3</a:t>
                      </a:r>
                      <a:endParaRPr lang="zh-CN" altLang="en-US" sz="1800" kern="100">
                        <a:effectLst/>
                        <a:latin typeface="+mn-ea"/>
                        <a:ea typeface="+mn-ea"/>
                      </a:endParaRPr>
                    </a:p>
                  </a:txBody>
                  <a:tcPr marL="68580" marR="68580" anchor="b"/>
                </a:tc>
                <a:tc>
                  <a:txBody>
                    <a:bodyPr/>
                    <a:lstStyle/>
                    <a:p>
                      <a:pPr marL="0" marR="0" algn="ctr">
                        <a:buNone/>
                      </a:pPr>
                      <a:r>
                        <a:rPr lang="zh-CN" altLang="en-US" sz="1800" kern="0">
                          <a:effectLst/>
                          <a:latin typeface="+mn-ea"/>
                          <a:ea typeface="+mn-ea"/>
                        </a:rPr>
                        <a:t>备注</a:t>
                      </a:r>
                      <a:endParaRPr lang="zh-CN" altLang="en-US" sz="1800" kern="100">
                        <a:effectLst/>
                        <a:latin typeface="+mn-ea"/>
                        <a:ea typeface="+mn-ea"/>
                      </a:endParaRPr>
                    </a:p>
                  </a:txBody>
                  <a:tcPr marL="68580" marR="68580" anchor="b"/>
                </a:tc>
                <a:extLst>
                  <a:ext uri="{0D108BD9-81ED-4DB2-BD59-A6C34878D82A}">
                    <a16:rowId xmlns:a16="http://schemas.microsoft.com/office/drawing/2014/main" val="1951784175"/>
                  </a:ext>
                </a:extLst>
              </a:tr>
              <a:tr h="378243">
                <a:tc>
                  <a:txBody>
                    <a:bodyPr/>
                    <a:lstStyle/>
                    <a:p>
                      <a:pPr marL="0" marR="0" algn="l">
                        <a:buNone/>
                      </a:pPr>
                      <a:r>
                        <a:rPr lang="zh-CN" altLang="en-US" sz="1800" kern="0">
                          <a:effectLst/>
                          <a:latin typeface="+mn-ea"/>
                          <a:ea typeface="+mn-ea"/>
                        </a:rPr>
                        <a:t>发达国家</a:t>
                      </a:r>
                      <a:endParaRPr lang="zh-CN" altLang="en-US" sz="1800" kern="100">
                        <a:effectLst/>
                        <a:latin typeface="+mn-ea"/>
                        <a:ea typeface="+mn-ea"/>
                      </a:endParaRPr>
                    </a:p>
                  </a:txBody>
                  <a:tcPr marL="68580" marR="68580" anchor="b"/>
                </a:tc>
                <a:tc>
                  <a:txBody>
                    <a:bodyPr/>
                    <a:lstStyle/>
                    <a:p>
                      <a:pPr marL="0" marR="0" algn="ctr">
                        <a:buNone/>
                      </a:pPr>
                      <a:r>
                        <a:rPr lang="en-US" altLang="zh-CN" sz="1800" kern="0">
                          <a:effectLst/>
                          <a:latin typeface="+mn-ea"/>
                          <a:ea typeface="+mn-ea"/>
                        </a:rPr>
                        <a:t>0.538</a:t>
                      </a:r>
                      <a:endParaRPr lang="zh-CN" altLang="en-US" sz="1800" kern="100">
                        <a:effectLst/>
                        <a:latin typeface="+mn-ea"/>
                        <a:ea typeface="+mn-ea"/>
                      </a:endParaRPr>
                    </a:p>
                  </a:txBody>
                  <a:tcPr marL="68580" marR="68580" anchor="b"/>
                </a:tc>
                <a:tc>
                  <a:txBody>
                    <a:bodyPr/>
                    <a:lstStyle/>
                    <a:p>
                      <a:pPr marL="0" marR="0" algn="ctr">
                        <a:buNone/>
                      </a:pPr>
                      <a:r>
                        <a:rPr lang="en-US" altLang="zh-CN" sz="1800" kern="0">
                          <a:effectLst/>
                          <a:latin typeface="+mn-ea"/>
                          <a:ea typeface="+mn-ea"/>
                        </a:rPr>
                        <a:t>0.765</a:t>
                      </a:r>
                      <a:endParaRPr lang="zh-CN" altLang="en-US" sz="1800" kern="100">
                        <a:effectLst/>
                        <a:latin typeface="+mn-ea"/>
                        <a:ea typeface="+mn-ea"/>
                      </a:endParaRPr>
                    </a:p>
                  </a:txBody>
                  <a:tcPr marL="68580" marR="68580" anchor="b"/>
                </a:tc>
                <a:tc>
                  <a:txBody>
                    <a:bodyPr/>
                    <a:lstStyle/>
                    <a:p>
                      <a:pPr marL="0" marR="0" algn="ctr">
                        <a:buNone/>
                      </a:pPr>
                      <a:r>
                        <a:rPr lang="en-US" altLang="zh-CN" sz="1800" kern="0">
                          <a:effectLst/>
                          <a:latin typeface="+mn-ea"/>
                          <a:ea typeface="+mn-ea"/>
                        </a:rPr>
                        <a:t>0.720</a:t>
                      </a:r>
                      <a:endParaRPr lang="zh-CN" altLang="en-US" sz="1800" kern="100">
                        <a:effectLst/>
                        <a:latin typeface="+mn-ea"/>
                        <a:ea typeface="+mn-ea"/>
                      </a:endParaRPr>
                    </a:p>
                  </a:txBody>
                  <a:tcPr marL="68580" marR="68580" anchor="b"/>
                </a:tc>
                <a:tc>
                  <a:txBody>
                    <a:bodyPr/>
                    <a:lstStyle/>
                    <a:p>
                      <a:pPr marL="0" marR="0" algn="ctr">
                        <a:buNone/>
                      </a:pPr>
                      <a:r>
                        <a:rPr lang="en-US" altLang="zh-CN" sz="1800" kern="0">
                          <a:effectLst/>
                          <a:latin typeface="+mn-ea"/>
                          <a:ea typeface="+mn-ea"/>
                        </a:rPr>
                        <a:t>0.677</a:t>
                      </a:r>
                      <a:endParaRPr lang="zh-CN" altLang="en-US" sz="1800" kern="100">
                        <a:effectLst/>
                        <a:latin typeface="+mn-ea"/>
                        <a:ea typeface="+mn-ea"/>
                      </a:endParaRPr>
                    </a:p>
                  </a:txBody>
                  <a:tcPr marL="68580" marR="68580" anchor="b"/>
                </a:tc>
                <a:tc>
                  <a:txBody>
                    <a:bodyPr/>
                    <a:lstStyle/>
                    <a:p>
                      <a:pPr marL="0" marR="0" algn="l">
                        <a:buNone/>
                      </a:pPr>
                      <a:r>
                        <a:rPr lang="en-US" altLang="zh-CN" sz="1800" kern="0">
                          <a:effectLst/>
                          <a:latin typeface="+mn-ea"/>
                          <a:ea typeface="+mn-ea"/>
                        </a:rPr>
                        <a:t>12</a:t>
                      </a:r>
                      <a:r>
                        <a:rPr lang="zh-CN" altLang="en-US" sz="1800" kern="0">
                          <a:effectLst/>
                          <a:latin typeface="+mn-ea"/>
                          <a:ea typeface="+mn-ea"/>
                        </a:rPr>
                        <a:t>国，多数为</a:t>
                      </a:r>
                      <a:r>
                        <a:rPr lang="en-US" altLang="zh-CN" sz="1800" kern="0">
                          <a:effectLst/>
                          <a:latin typeface="+mn-ea"/>
                          <a:ea typeface="+mn-ea"/>
                        </a:rPr>
                        <a:t>1992</a:t>
                      </a:r>
                      <a:r>
                        <a:rPr lang="zh-CN" altLang="en-US" sz="1800" kern="0">
                          <a:effectLst/>
                          <a:latin typeface="+mn-ea"/>
                          <a:ea typeface="+mn-ea"/>
                        </a:rPr>
                        <a:t>年数据</a:t>
                      </a:r>
                      <a:endParaRPr lang="zh-CN" altLang="en-US" sz="1800" kern="100">
                        <a:effectLst/>
                        <a:latin typeface="+mn-ea"/>
                        <a:ea typeface="+mn-ea"/>
                      </a:endParaRPr>
                    </a:p>
                  </a:txBody>
                  <a:tcPr marL="68580" marR="68580" anchor="b"/>
                </a:tc>
                <a:extLst>
                  <a:ext uri="{0D108BD9-81ED-4DB2-BD59-A6C34878D82A}">
                    <a16:rowId xmlns:a16="http://schemas.microsoft.com/office/drawing/2014/main" val="3981251672"/>
                  </a:ext>
                </a:extLst>
              </a:tr>
              <a:tr h="378243">
                <a:tc>
                  <a:txBody>
                    <a:bodyPr/>
                    <a:lstStyle/>
                    <a:p>
                      <a:pPr marL="0" marR="0" algn="l">
                        <a:buNone/>
                      </a:pPr>
                      <a:r>
                        <a:rPr lang="zh-CN" altLang="en-US" sz="1800" kern="0">
                          <a:effectLst/>
                          <a:latin typeface="+mn-ea"/>
                          <a:ea typeface="+mn-ea"/>
                        </a:rPr>
                        <a:t>发展中国家</a:t>
                      </a:r>
                      <a:endParaRPr lang="zh-CN" altLang="en-US" sz="1800" kern="100">
                        <a:effectLst/>
                        <a:latin typeface="+mn-ea"/>
                        <a:ea typeface="+mn-ea"/>
                      </a:endParaRPr>
                    </a:p>
                  </a:txBody>
                  <a:tcPr marL="68580" marR="68580" anchor="b"/>
                </a:tc>
                <a:tc>
                  <a:txBody>
                    <a:bodyPr/>
                    <a:lstStyle/>
                    <a:p>
                      <a:pPr marL="0" marR="0" algn="ctr">
                        <a:buNone/>
                      </a:pPr>
                      <a:r>
                        <a:rPr lang="en-US" altLang="zh-CN" sz="1800" kern="0">
                          <a:effectLst/>
                          <a:latin typeface="+mn-ea"/>
                          <a:ea typeface="+mn-ea"/>
                        </a:rPr>
                        <a:t>0.432</a:t>
                      </a:r>
                      <a:endParaRPr lang="zh-CN" altLang="en-US" sz="1800" kern="100">
                        <a:effectLst/>
                        <a:latin typeface="+mn-ea"/>
                        <a:ea typeface="+mn-ea"/>
                      </a:endParaRPr>
                    </a:p>
                  </a:txBody>
                  <a:tcPr marL="68580" marR="68580" anchor="b"/>
                </a:tc>
                <a:tc>
                  <a:txBody>
                    <a:bodyPr/>
                    <a:lstStyle/>
                    <a:p>
                      <a:pPr marL="0" marR="0" algn="ctr">
                        <a:buNone/>
                      </a:pPr>
                      <a:r>
                        <a:rPr lang="en-US" altLang="zh-CN" sz="1800" kern="0">
                          <a:effectLst/>
                          <a:latin typeface="+mn-ea"/>
                          <a:ea typeface="+mn-ea"/>
                        </a:rPr>
                        <a:t>0.732</a:t>
                      </a:r>
                      <a:endParaRPr lang="zh-CN" altLang="en-US" sz="1800" kern="100">
                        <a:effectLst/>
                        <a:latin typeface="+mn-ea"/>
                        <a:ea typeface="+mn-ea"/>
                      </a:endParaRPr>
                    </a:p>
                  </a:txBody>
                  <a:tcPr marL="68580" marR="68580" anchor="b"/>
                </a:tc>
                <a:tc>
                  <a:txBody>
                    <a:bodyPr/>
                    <a:lstStyle/>
                    <a:p>
                      <a:pPr marL="0" marR="0" algn="ctr">
                        <a:buNone/>
                      </a:pPr>
                      <a:r>
                        <a:rPr lang="en-US" altLang="zh-CN" sz="1800" kern="0">
                          <a:effectLst/>
                          <a:latin typeface="+mn-ea"/>
                          <a:ea typeface="+mn-ea"/>
                        </a:rPr>
                        <a:t>0.646</a:t>
                      </a:r>
                      <a:endParaRPr lang="zh-CN" altLang="en-US" sz="1800" kern="100">
                        <a:effectLst/>
                        <a:latin typeface="+mn-ea"/>
                        <a:ea typeface="+mn-ea"/>
                      </a:endParaRPr>
                    </a:p>
                  </a:txBody>
                  <a:tcPr marL="68580" marR="68580" anchor="b"/>
                </a:tc>
                <a:tc>
                  <a:txBody>
                    <a:bodyPr/>
                    <a:lstStyle/>
                    <a:p>
                      <a:pPr marL="0" marR="0" algn="ctr">
                        <a:buNone/>
                      </a:pPr>
                      <a:r>
                        <a:rPr lang="en-US" altLang="zh-CN" sz="1800" kern="0">
                          <a:effectLst/>
                          <a:latin typeface="+mn-ea"/>
                          <a:ea typeface="+mn-ea"/>
                        </a:rPr>
                        <a:t>0.615</a:t>
                      </a:r>
                      <a:endParaRPr lang="zh-CN" altLang="en-US" sz="1800" kern="100">
                        <a:effectLst/>
                        <a:latin typeface="+mn-ea"/>
                        <a:ea typeface="+mn-ea"/>
                      </a:endParaRPr>
                    </a:p>
                  </a:txBody>
                  <a:tcPr marL="68580" marR="68580" anchor="b"/>
                </a:tc>
                <a:tc>
                  <a:txBody>
                    <a:bodyPr/>
                    <a:lstStyle/>
                    <a:p>
                      <a:pPr marL="0" marR="0" algn="l">
                        <a:buNone/>
                      </a:pPr>
                      <a:r>
                        <a:rPr lang="en-US" altLang="zh-CN" sz="1800" kern="0">
                          <a:effectLst/>
                          <a:latin typeface="+mn-ea"/>
                          <a:ea typeface="+mn-ea"/>
                        </a:rPr>
                        <a:t>19</a:t>
                      </a:r>
                      <a:r>
                        <a:rPr lang="zh-CN" altLang="en-US" sz="1800" kern="0">
                          <a:effectLst/>
                          <a:latin typeface="+mn-ea"/>
                          <a:ea typeface="+mn-ea"/>
                        </a:rPr>
                        <a:t>国，多数为</a:t>
                      </a:r>
                      <a:r>
                        <a:rPr lang="en-US" altLang="zh-CN" sz="1800" kern="0">
                          <a:effectLst/>
                          <a:latin typeface="+mn-ea"/>
                          <a:ea typeface="+mn-ea"/>
                        </a:rPr>
                        <a:t>1990</a:t>
                      </a:r>
                      <a:r>
                        <a:rPr lang="zh-CN" altLang="en-US" sz="1800" kern="0">
                          <a:effectLst/>
                          <a:latin typeface="+mn-ea"/>
                          <a:ea typeface="+mn-ea"/>
                        </a:rPr>
                        <a:t>年前后数据</a:t>
                      </a:r>
                      <a:endParaRPr lang="zh-CN" altLang="en-US" sz="1800" kern="100">
                        <a:effectLst/>
                        <a:latin typeface="+mn-ea"/>
                        <a:ea typeface="+mn-ea"/>
                      </a:endParaRPr>
                    </a:p>
                  </a:txBody>
                  <a:tcPr marL="68580" marR="68580" anchor="b"/>
                </a:tc>
                <a:extLst>
                  <a:ext uri="{0D108BD9-81ED-4DB2-BD59-A6C34878D82A}">
                    <a16:rowId xmlns:a16="http://schemas.microsoft.com/office/drawing/2014/main" val="1139789208"/>
                  </a:ext>
                </a:extLst>
              </a:tr>
              <a:tr h="657242">
                <a:tc>
                  <a:txBody>
                    <a:bodyPr/>
                    <a:lstStyle/>
                    <a:p>
                      <a:pPr marL="0" marR="0" algn="just">
                        <a:buNone/>
                      </a:pPr>
                      <a:r>
                        <a:rPr lang="zh-CN" altLang="en-US" sz="1800" kern="0">
                          <a:effectLst/>
                          <a:latin typeface="+mn-ea"/>
                          <a:ea typeface="+mn-ea"/>
                        </a:rPr>
                        <a:t>中国</a:t>
                      </a:r>
                      <a:endParaRPr lang="zh-CN" altLang="en-US" sz="1800" kern="100">
                        <a:effectLst/>
                        <a:latin typeface="+mn-ea"/>
                        <a:ea typeface="+mn-ea"/>
                      </a:endParaRPr>
                    </a:p>
                  </a:txBody>
                  <a:tcPr marL="68580" marR="68580" anchor="ctr"/>
                </a:tc>
                <a:tc>
                  <a:txBody>
                    <a:bodyPr/>
                    <a:lstStyle/>
                    <a:p>
                      <a:pPr marL="0" marR="0" algn="just">
                        <a:buNone/>
                      </a:pPr>
                      <a:r>
                        <a:rPr lang="zh-CN" altLang="en-US" sz="1800" kern="0">
                          <a:effectLst/>
                          <a:latin typeface="+mn-ea"/>
                          <a:ea typeface="+mn-ea"/>
                        </a:rPr>
                        <a:t> </a:t>
                      </a:r>
                      <a:endParaRPr lang="zh-CN" altLang="en-US" sz="1800" kern="100">
                        <a:effectLst/>
                        <a:latin typeface="+mn-ea"/>
                        <a:ea typeface="+mn-ea"/>
                      </a:endParaRPr>
                    </a:p>
                  </a:txBody>
                  <a:tcPr marL="68580" marR="68580" anchor="ctr"/>
                </a:tc>
                <a:tc>
                  <a:txBody>
                    <a:bodyPr/>
                    <a:lstStyle/>
                    <a:p>
                      <a:pPr marL="0" marR="0" algn="ctr">
                        <a:lnSpc>
                          <a:spcPts val="1400"/>
                        </a:lnSpc>
                        <a:buNone/>
                      </a:pPr>
                      <a:r>
                        <a:rPr lang="en-US" altLang="zh-CN" sz="1800" kern="0">
                          <a:effectLst/>
                          <a:latin typeface="+mn-ea"/>
                          <a:ea typeface="+mn-ea"/>
                        </a:rPr>
                        <a:t>0.573</a:t>
                      </a:r>
                      <a:endParaRPr lang="zh-CN" altLang="en-US" sz="1800" kern="100">
                        <a:effectLst/>
                        <a:latin typeface="+mn-ea"/>
                        <a:ea typeface="+mn-ea"/>
                      </a:endParaRPr>
                    </a:p>
                    <a:p>
                      <a:pPr marL="0" marR="0" algn="ctr">
                        <a:lnSpc>
                          <a:spcPts val="1400"/>
                        </a:lnSpc>
                        <a:buNone/>
                      </a:pPr>
                      <a:r>
                        <a:rPr lang="en-US" altLang="zh-CN" sz="1800" kern="0">
                          <a:effectLst/>
                          <a:latin typeface="+mn-ea"/>
                          <a:ea typeface="+mn-ea"/>
                        </a:rPr>
                        <a:t>0.483</a:t>
                      </a:r>
                      <a:endParaRPr lang="zh-CN" altLang="en-US" sz="1800" kern="100">
                        <a:effectLst/>
                        <a:latin typeface="+mn-ea"/>
                        <a:ea typeface="+mn-ea"/>
                      </a:endParaRPr>
                    </a:p>
                  </a:txBody>
                  <a:tcPr marL="68580" marR="68580" anchor="ctr"/>
                </a:tc>
                <a:tc>
                  <a:txBody>
                    <a:bodyPr/>
                    <a:lstStyle/>
                    <a:p>
                      <a:pPr marL="0" marR="0" algn="ctr">
                        <a:lnSpc>
                          <a:spcPts val="1400"/>
                        </a:lnSpc>
                        <a:buNone/>
                      </a:pPr>
                      <a:r>
                        <a:rPr lang="zh-CN" altLang="en-US" sz="1800" kern="0">
                          <a:effectLst/>
                          <a:latin typeface="+mn-ea"/>
                          <a:ea typeface="+mn-ea"/>
                        </a:rPr>
                        <a:t> </a:t>
                      </a:r>
                      <a:endParaRPr lang="zh-CN" altLang="en-US" sz="1800" kern="100">
                        <a:effectLst/>
                        <a:latin typeface="+mn-ea"/>
                        <a:ea typeface="+mn-ea"/>
                      </a:endParaRPr>
                    </a:p>
                  </a:txBody>
                  <a:tcPr marL="68580" marR="68580" anchor="ctr"/>
                </a:tc>
                <a:tc>
                  <a:txBody>
                    <a:bodyPr/>
                    <a:lstStyle/>
                    <a:p>
                      <a:pPr marL="0" marR="0" algn="ctr">
                        <a:lnSpc>
                          <a:spcPts val="1400"/>
                        </a:lnSpc>
                        <a:buNone/>
                      </a:pPr>
                      <a:r>
                        <a:rPr lang="zh-CN" altLang="en-US" sz="1800" kern="0">
                          <a:effectLst/>
                          <a:latin typeface="+mn-ea"/>
                          <a:ea typeface="+mn-ea"/>
                        </a:rPr>
                        <a:t> </a:t>
                      </a:r>
                      <a:endParaRPr lang="zh-CN" altLang="en-US" sz="1800" kern="100">
                        <a:effectLst/>
                        <a:latin typeface="+mn-ea"/>
                        <a:ea typeface="+mn-ea"/>
                      </a:endParaRPr>
                    </a:p>
                  </a:txBody>
                  <a:tcPr marL="68580" marR="68580" anchor="ctr"/>
                </a:tc>
                <a:tc>
                  <a:txBody>
                    <a:bodyPr/>
                    <a:lstStyle/>
                    <a:p>
                      <a:pPr marL="0" marR="0" algn="just">
                        <a:lnSpc>
                          <a:spcPts val="1400"/>
                        </a:lnSpc>
                        <a:buNone/>
                      </a:pPr>
                      <a:r>
                        <a:rPr lang="en-US" altLang="zh-CN" sz="1800" kern="0" dirty="0">
                          <a:effectLst/>
                          <a:latin typeface="+mn-ea"/>
                          <a:ea typeface="+mn-ea"/>
                        </a:rPr>
                        <a:t>1978-2003</a:t>
                      </a:r>
                      <a:r>
                        <a:rPr lang="zh-CN" altLang="en-US" sz="1800" kern="0" dirty="0">
                          <a:effectLst/>
                          <a:latin typeface="+mn-ea"/>
                          <a:ea typeface="+mn-ea"/>
                        </a:rPr>
                        <a:t>平均值</a:t>
                      </a:r>
                      <a:endParaRPr lang="zh-CN" altLang="en-US" sz="1800" kern="100" dirty="0">
                        <a:effectLst/>
                        <a:latin typeface="+mn-ea"/>
                        <a:ea typeface="+mn-ea"/>
                      </a:endParaRPr>
                    </a:p>
                    <a:p>
                      <a:pPr marL="0" marR="0" algn="just">
                        <a:lnSpc>
                          <a:spcPts val="1400"/>
                        </a:lnSpc>
                        <a:buNone/>
                      </a:pPr>
                      <a:r>
                        <a:rPr lang="en-US" altLang="zh-CN" sz="1800" kern="0" dirty="0">
                          <a:effectLst/>
                          <a:latin typeface="+mn-ea"/>
                          <a:ea typeface="+mn-ea"/>
                        </a:rPr>
                        <a:t>2004-2005</a:t>
                      </a:r>
                      <a:r>
                        <a:rPr lang="zh-CN" altLang="en-US" sz="1800" kern="0" dirty="0">
                          <a:effectLst/>
                          <a:latin typeface="+mn-ea"/>
                          <a:ea typeface="+mn-ea"/>
                        </a:rPr>
                        <a:t>平均值</a:t>
                      </a:r>
                      <a:endParaRPr lang="zh-CN" altLang="en-US" sz="1800" kern="100" dirty="0">
                        <a:effectLst/>
                        <a:latin typeface="+mn-ea"/>
                        <a:ea typeface="+mn-ea"/>
                      </a:endParaRPr>
                    </a:p>
                  </a:txBody>
                  <a:tcPr marL="68580" marR="68580" anchor="ctr"/>
                </a:tc>
                <a:extLst>
                  <a:ext uri="{0D108BD9-81ED-4DB2-BD59-A6C34878D82A}">
                    <a16:rowId xmlns:a16="http://schemas.microsoft.com/office/drawing/2014/main" val="1064107779"/>
                  </a:ext>
                </a:extLst>
              </a:tr>
            </a:tbl>
          </a:graphicData>
        </a:graphic>
      </p:graphicFrame>
      <p:sp>
        <p:nvSpPr>
          <p:cNvPr id="5" name="文本框 4">
            <a:extLst>
              <a:ext uri="{FF2B5EF4-FFF2-40B4-BE49-F238E27FC236}">
                <a16:creationId xmlns:a16="http://schemas.microsoft.com/office/drawing/2014/main" id="{85DE1338-1D45-0414-AF1B-EE2EAEE7A3AE}"/>
              </a:ext>
            </a:extLst>
          </p:cNvPr>
          <p:cNvSpPr txBox="1"/>
          <p:nvPr/>
        </p:nvSpPr>
        <p:spPr>
          <a:xfrm>
            <a:off x="3422067" y="6273486"/>
            <a:ext cx="6181724" cy="369332"/>
          </a:xfrm>
          <a:prstGeom prst="rect">
            <a:avLst/>
          </a:prstGeom>
          <a:noFill/>
        </p:spPr>
        <p:txBody>
          <a:bodyPr wrap="square">
            <a:spAutoFit/>
          </a:bodyPr>
          <a:lstStyle/>
          <a:p>
            <a:pPr marL="0" marR="0" algn="just">
              <a:buNone/>
            </a:pP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表</a:t>
            </a:r>
            <a:r>
              <a:rPr lang="en-US" altLang="zh-CN" sz="1800" b="1" kern="100" dirty="0">
                <a:effectLst/>
                <a:latin typeface="Times New Roman" panose="02020603050405020304" pitchFamily="18" charset="0"/>
                <a:ea typeface="宋体" panose="02010600030101010101" pitchFamily="2" charset="-122"/>
              </a:rPr>
              <a:t>6-4</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  数据</a:t>
            </a:r>
            <a:r>
              <a:rPr lang="zh-CN" altLang="en-US" sz="1800" b="1" kern="100" dirty="0">
                <a:effectLst/>
                <a:latin typeface="宋体" panose="02010600030101010101" pitchFamily="2" charset="-122"/>
                <a:ea typeface="宋体" panose="02010600030101010101" pitchFamily="2" charset="-122"/>
              </a:rPr>
              <a:t>调整</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前后</a:t>
            </a:r>
            <a:r>
              <a:rPr lang="zh-CN" altLang="en-US" sz="1800" b="1" kern="100" dirty="0">
                <a:effectLst/>
                <a:latin typeface="宋体" panose="02010600030101010101" pitchFamily="2" charset="-122"/>
                <a:ea typeface="宋体" panose="02010600030101010101" pitchFamily="2" charset="-122"/>
              </a:rPr>
              <a:t>的</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中外国民经济</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SL</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比较</a:t>
            </a:r>
            <a:endParaRPr lang="zh-CN" altLang="en-US" sz="1800" kern="100" dirty="0">
              <a:effectLst/>
              <a:latin typeface="Times New Roman" panose="02020603050405020304" pitchFamily="18" charset="0"/>
              <a:ea typeface="宋体" panose="02010600030101010101" pitchFamily="2" charset="-122"/>
            </a:endParaRPr>
          </a:p>
        </p:txBody>
      </p:sp>
      <p:sp>
        <p:nvSpPr>
          <p:cNvPr id="8" name="文本框 7">
            <a:extLst>
              <a:ext uri="{FF2B5EF4-FFF2-40B4-BE49-F238E27FC236}">
                <a16:creationId xmlns:a16="http://schemas.microsoft.com/office/drawing/2014/main" id="{EF72CF94-917E-15B4-A004-087251034611}"/>
              </a:ext>
            </a:extLst>
          </p:cNvPr>
          <p:cNvSpPr txBox="1"/>
          <p:nvPr/>
        </p:nvSpPr>
        <p:spPr>
          <a:xfrm>
            <a:off x="870596" y="1722259"/>
            <a:ext cx="11125674" cy="2677656"/>
          </a:xfrm>
          <a:prstGeom prst="rect">
            <a:avLst/>
          </a:prstGeom>
          <a:noFill/>
        </p:spPr>
        <p:txBody>
          <a:bodyPr wrap="square">
            <a:spAutoFit/>
          </a:bodyPr>
          <a:lstStyle/>
          <a:p>
            <a:pPr marL="0" marR="0" indent="612000" algn="just">
              <a:buNone/>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基于</a:t>
            </a:r>
            <a:r>
              <a:rPr lang="zh-CN" altLang="en-US" sz="2400" kern="100" dirty="0">
                <a:effectLst/>
                <a:latin typeface="华文楷体" panose="02010600040101010101" pitchFamily="2" charset="-122"/>
                <a:ea typeface="华文楷体" panose="02010600040101010101" pitchFamily="2" charset="-122"/>
              </a:rPr>
              <a:t>修定后数据</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的</a:t>
            </a:r>
            <a:r>
              <a:rPr lang="zh-CN" altLang="en-US" sz="2400" kern="100" dirty="0">
                <a:effectLst/>
                <a:latin typeface="华文楷体" panose="02010600040101010101" pitchFamily="2" charset="-122"/>
                <a:ea typeface="华文楷体" panose="02010600040101010101" pitchFamily="2" charset="-122"/>
              </a:rPr>
              <a:t>计算</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结果表明</a:t>
            </a:r>
            <a:r>
              <a:rPr lang="zh-CN" altLang="en-US" sz="2400" kern="100" dirty="0">
                <a:effectLst/>
                <a:latin typeface="华文楷体" panose="02010600040101010101" pitchFamily="2" charset="-122"/>
                <a:ea typeface="华文楷体" panose="02010600040101010101" pitchFamily="2" charset="-122"/>
              </a:rPr>
              <a:t>，我国要素分配</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有</a:t>
            </a:r>
            <a:r>
              <a:rPr lang="zh-CN" altLang="en-US" sz="2400" kern="100" dirty="0">
                <a:effectLst/>
                <a:latin typeface="华文楷体" panose="02010600040101010101" pitchFamily="2" charset="-122"/>
                <a:ea typeface="华文楷体" panose="02010600040101010101" pitchFamily="2" charset="-122"/>
              </a:rPr>
              <a:t>如下</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特征：（</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1</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SL</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变化明显，由</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0.596</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锐减为</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2004</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年之后的</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0.483</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，降幅超过</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0.1</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2</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dep</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有所上升，由</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0.129</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提高到</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0.168</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3</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en-US" altLang="zh-CN" sz="2400" kern="100" dirty="0" err="1">
                <a:effectLst/>
                <a:latin typeface="华文楷体" panose="02010600040101010101" pitchFamily="2" charset="-122"/>
                <a:ea typeface="华文楷体" panose="02010600040101010101" pitchFamily="2" charset="-122"/>
                <a:cs typeface="Times New Roman" panose="02020603050405020304" pitchFamily="18" charset="0"/>
              </a:rPr>
              <a:t>nos</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与</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SL</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反向变动，</a:t>
            </a:r>
            <a:r>
              <a:rPr lang="zh-CN" altLang="en-US" sz="2400" kern="100" dirty="0">
                <a:effectLst/>
                <a:latin typeface="华文楷体" panose="02010600040101010101" pitchFamily="2" charset="-122"/>
                <a:ea typeface="华文楷体" panose="02010600040101010101" pitchFamily="2" charset="-122"/>
              </a:rPr>
              <a:t>先降后升</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4</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en-US" altLang="zh-CN" sz="2400" kern="100" dirty="0" err="1">
                <a:effectLst/>
                <a:latin typeface="华文楷体" panose="02010600040101010101" pitchFamily="2" charset="-122"/>
                <a:ea typeface="华文楷体" panose="02010600040101010101" pitchFamily="2" charset="-122"/>
                <a:cs typeface="Times New Roman" panose="02020603050405020304" pitchFamily="18" charset="0"/>
              </a:rPr>
              <a:t>npt</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变化不大。</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1978-2003</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年期间，中国要素分配结构相对稳定。</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2004</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年前后初次分配结构的</a:t>
            </a:r>
            <a:r>
              <a:rPr lang="zh-CN" altLang="en-US" sz="2400" kern="100" dirty="0">
                <a:effectLst/>
                <a:latin typeface="华文楷体" panose="02010600040101010101" pitchFamily="2" charset="-122"/>
                <a:ea typeface="华文楷体" panose="02010600040101010101" pitchFamily="2" charset="-122"/>
              </a:rPr>
              <a:t>显著</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变化，主要是数据</a:t>
            </a:r>
            <a:r>
              <a:rPr lang="zh-CN" altLang="en-US" sz="2400" kern="100" dirty="0">
                <a:effectLst/>
                <a:latin typeface="华文楷体" panose="02010600040101010101" pitchFamily="2" charset="-122"/>
                <a:ea typeface="华文楷体" panose="02010600040101010101" pitchFamily="2" charset="-122"/>
              </a:rPr>
              <a:t>可比性问题导致。</a:t>
            </a:r>
          </a:p>
          <a:p>
            <a:pPr marL="0" marR="0" indent="612000" algn="just">
              <a:buNone/>
            </a:pPr>
            <a:r>
              <a:rPr lang="zh-CN" altLang="en-US" sz="2400" kern="100" dirty="0">
                <a:effectLst/>
                <a:latin typeface="华文楷体" panose="02010600040101010101" pitchFamily="2" charset="-122"/>
                <a:ea typeface="华文楷体" panose="02010600040101010101" pitchFamily="2" charset="-122"/>
              </a:rPr>
              <a:t>将</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我国要素</a:t>
            </a:r>
            <a:r>
              <a:rPr lang="zh-CN" altLang="en-US" sz="2400" kern="100" dirty="0">
                <a:effectLst/>
                <a:latin typeface="华文楷体" panose="02010600040101010101" pitchFamily="2" charset="-122"/>
                <a:ea typeface="华文楷体" panose="02010600040101010101" pitchFamily="2" charset="-122"/>
              </a:rPr>
              <a:t>分配</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结构</a:t>
            </a:r>
            <a:r>
              <a:rPr lang="zh-CN" altLang="en-US" sz="2400" kern="100" dirty="0">
                <a:effectLst/>
                <a:latin typeface="华文楷体" panose="02010600040101010101" pitchFamily="2" charset="-122"/>
                <a:ea typeface="华文楷体" panose="02010600040101010101" pitchFamily="2" charset="-122"/>
              </a:rPr>
              <a:t>与</a:t>
            </a:r>
            <a:r>
              <a:rPr lang="en-US" altLang="zh-CN" sz="2400" kern="100" dirty="0">
                <a:effectLst/>
                <a:latin typeface="华文楷体" panose="02010600040101010101" pitchFamily="2" charset="-122"/>
                <a:ea typeface="华文楷体" panose="02010600040101010101" pitchFamily="2" charset="-122"/>
              </a:rPr>
              <a:t>Gollin</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调整后</a:t>
            </a:r>
            <a:r>
              <a:rPr lang="zh-CN" altLang="en-US" sz="2400" kern="100" dirty="0">
                <a:effectLst/>
                <a:latin typeface="华文楷体" panose="02010600040101010101" pitchFamily="2" charset="-122"/>
                <a:ea typeface="华文楷体" panose="02010600040101010101" pitchFamily="2" charset="-122"/>
              </a:rPr>
              <a:t>的结果比较</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（表</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6-</a:t>
            </a:r>
            <a:r>
              <a:rPr lang="en-US" altLang="zh-CN" sz="2400" kern="100" dirty="0">
                <a:effectLst/>
                <a:latin typeface="华文楷体" panose="02010600040101010101" pitchFamily="2" charset="-122"/>
                <a:ea typeface="华文楷体" panose="02010600040101010101" pitchFamily="2" charset="-122"/>
              </a:rPr>
              <a:t>4</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发现我国劳动</a:t>
            </a:r>
            <a:r>
              <a:rPr lang="zh-CN" altLang="en-US" sz="2400" kern="100" dirty="0">
                <a:effectLst/>
                <a:latin typeface="华文楷体" panose="02010600040101010101" pitchFamily="2" charset="-122"/>
                <a:ea typeface="华文楷体" panose="02010600040101010101" pitchFamily="2" charset="-122"/>
              </a:rPr>
              <a:t>份额明显偏低</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：不但明显低于发达国家一般水平，甚至低于发展中国家一般水平。</a:t>
            </a:r>
            <a:endParaRPr lang="zh-CN" altLang="en-US" sz="2400" kern="100" dirty="0">
              <a:effectLst/>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2921424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129554" y="1183341"/>
            <a:ext cx="10525655" cy="5238974"/>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a:t>
            </a:fld>
            <a:endParaRPr lang="zh-CN" altLang="en-US" sz="2000" dirty="0">
              <a:solidFill>
                <a:schemeClr val="tx1"/>
              </a:solidFill>
            </a:endParaRPr>
          </a:p>
        </p:txBody>
      </p:sp>
      <p:sp>
        <p:nvSpPr>
          <p:cNvPr id="10" name="圆角矩形 9"/>
          <p:cNvSpPr/>
          <p:nvPr/>
        </p:nvSpPr>
        <p:spPr>
          <a:xfrm>
            <a:off x="2647392" y="1758611"/>
            <a:ext cx="8159236" cy="722630"/>
          </a:xfrm>
          <a:prstGeom prst="roundRect">
            <a:avLst/>
          </a:prstGeom>
          <a:solidFill>
            <a:schemeClr val="accent2">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cs typeface="楷体" panose="02010609060101010101" charset="-122"/>
                <a:sym typeface="+mn-ea"/>
              </a:rPr>
              <a:t>第一节 国民收入分配统计基本理论</a:t>
            </a:r>
          </a:p>
        </p:txBody>
      </p:sp>
      <p:sp>
        <p:nvSpPr>
          <p:cNvPr id="11" name="圆角矩形 10"/>
          <p:cNvSpPr/>
          <p:nvPr/>
        </p:nvSpPr>
        <p:spPr>
          <a:xfrm>
            <a:off x="2647392" y="3593961"/>
            <a:ext cx="8159236" cy="722630"/>
          </a:xfrm>
          <a:prstGeom prst="round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spcBef>
                <a:spcPct val="0"/>
              </a:spcBef>
              <a:spcAft>
                <a:spcPct val="35000"/>
              </a:spcAft>
            </a:pPr>
            <a:r>
              <a:rPr lang="zh-CN" altLang="en-US" sz="3200" b="1" dirty="0">
                <a:latin typeface="楷体" panose="02010609060101010101" charset="-122"/>
                <a:ea typeface="楷体" panose="02010609060101010101" charset="-122"/>
                <a:sym typeface="+mn-ea"/>
              </a:rPr>
              <a:t>第三节 个人收入分配差距统计分析</a:t>
            </a:r>
          </a:p>
        </p:txBody>
      </p:sp>
      <p:sp>
        <p:nvSpPr>
          <p:cNvPr id="15" name="圆角矩形 14"/>
          <p:cNvSpPr/>
          <p:nvPr/>
        </p:nvSpPr>
        <p:spPr>
          <a:xfrm>
            <a:off x="2647392" y="4505382"/>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第四节 中国收入分配与经济增长关系</a:t>
            </a: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791" y="595281"/>
            <a:ext cx="1972024" cy="1972024"/>
          </a:xfrm>
          <a:prstGeom prst="rect">
            <a:avLst/>
          </a:prstGeom>
        </p:spPr>
      </p:pic>
      <p:sp>
        <p:nvSpPr>
          <p:cNvPr id="3" name="圆角矩形 14"/>
          <p:cNvSpPr/>
          <p:nvPr/>
        </p:nvSpPr>
        <p:spPr>
          <a:xfrm>
            <a:off x="2647392" y="2675611"/>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第二节 国民收入分配格局统计分析</a:t>
            </a:r>
          </a:p>
        </p:txBody>
      </p:sp>
      <p:sp>
        <p:nvSpPr>
          <p:cNvPr id="8" name="Rectangle 2"/>
          <p:cNvSpPr txBox="1">
            <a:spLocks noChangeArrowheads="1"/>
          </p:cNvSpPr>
          <p:nvPr/>
        </p:nvSpPr>
        <p:spPr>
          <a:xfrm>
            <a:off x="1381771" y="158149"/>
            <a:ext cx="983274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本章内容</a:t>
            </a: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5CD784-31F9-537B-CFEF-96354FE6D881}"/>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CC91C4BE-CCE8-21CB-D915-D91008B8393F}"/>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C523A95F-E64D-2DFE-1508-4E119134A10C}"/>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AD458DB0-BA76-A673-DAB8-FAF88ECA8785}"/>
              </a:ext>
            </a:extLst>
          </p:cNvPr>
          <p:cNvSpPr txBox="1"/>
          <p:nvPr/>
        </p:nvSpPr>
        <p:spPr>
          <a:xfrm>
            <a:off x="910226" y="645958"/>
            <a:ext cx="10775950" cy="910590"/>
          </a:xfrm>
          <a:prstGeom prst="rect">
            <a:avLst/>
          </a:prstGeom>
        </p:spPr>
        <p:txBody>
          <a:bodyPr wrap="square">
            <a:noAutofit/>
          </a:bodyPr>
          <a:lstStyle/>
          <a:p>
            <a:pPr indent="252095" algn="just" defTabSz="266700">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（三）测算结果</a:t>
            </a:r>
          </a:p>
          <a:p>
            <a:pPr indent="252095" algn="just" defTabSz="266700">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3.</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长期变化趋势中外比较</a:t>
            </a:r>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1600" dirty="0">
              <a:latin typeface="微软雅黑" panose="020B0503020204020204" pitchFamily="34" charset="-122"/>
              <a:ea typeface="微软雅黑" panose="020B0503020204020204" pitchFamily="34" charset="-122"/>
            </a:endParaRPr>
          </a:p>
          <a:p>
            <a:pPr indent="252095" algn="just" defTabSz="266700">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EBB83335-9FB7-E992-C553-D9DA5E9AC7CF}"/>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88499F7B-B1FF-22C8-3958-029CAEC07363}"/>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19</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E27D7EA1-510D-0AB3-780E-6F9A36CA5EA9}"/>
              </a:ext>
            </a:extLst>
          </p:cNvPr>
          <p:cNvSpPr>
            <a:spLocks noChangeArrowheads="1"/>
          </p:cNvSpPr>
          <p:nvPr/>
        </p:nvSpPr>
        <p:spPr bwMode="auto">
          <a:xfrm>
            <a:off x="825790" y="-46692"/>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三、要素分配格局统计分析</a:t>
            </a:r>
          </a:p>
        </p:txBody>
      </p:sp>
      <p:pic>
        <p:nvPicPr>
          <p:cNvPr id="2" name="图片 1">
            <a:extLst>
              <a:ext uri="{FF2B5EF4-FFF2-40B4-BE49-F238E27FC236}">
                <a16:creationId xmlns:a16="http://schemas.microsoft.com/office/drawing/2014/main" id="{EF3C26F2-7C2F-7ADE-F284-919A313F7BB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1237511" y="3782657"/>
            <a:ext cx="5035309" cy="2614517"/>
          </a:xfrm>
          <a:prstGeom prst="rect">
            <a:avLst/>
          </a:prstGeom>
          <a:noFill/>
        </p:spPr>
      </p:pic>
      <p:pic>
        <p:nvPicPr>
          <p:cNvPr id="4" name="图片 3">
            <a:extLst>
              <a:ext uri="{FF2B5EF4-FFF2-40B4-BE49-F238E27FC236}">
                <a16:creationId xmlns:a16="http://schemas.microsoft.com/office/drawing/2014/main" id="{2FFF615A-86B6-5E7C-C508-5A59DE92F3E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6418235" y="3782657"/>
            <a:ext cx="5029665" cy="2614517"/>
          </a:xfrm>
          <a:prstGeom prst="rect">
            <a:avLst/>
          </a:prstGeom>
          <a:noFill/>
        </p:spPr>
      </p:pic>
      <p:sp>
        <p:nvSpPr>
          <p:cNvPr id="8" name="Rectangle 5">
            <a:extLst>
              <a:ext uri="{FF2B5EF4-FFF2-40B4-BE49-F238E27FC236}">
                <a16:creationId xmlns:a16="http://schemas.microsoft.com/office/drawing/2014/main" id="{ACE051A1-3F9C-1AC5-0716-8CE6DDC446AE}"/>
              </a:ext>
            </a:extLst>
          </p:cNvPr>
          <p:cNvSpPr>
            <a:spLocks noChangeArrowheads="1"/>
          </p:cNvSpPr>
          <p:nvPr/>
        </p:nvSpPr>
        <p:spPr bwMode="auto">
          <a:xfrm>
            <a:off x="744100" y="1474333"/>
            <a:ext cx="11320081"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612000" algn="l" defTabSz="914400" rtl="0" eaLnBrk="0" fontAlgn="base" latinLnBrk="0" hangingPunct="0">
              <a:lnSpc>
                <a:spcPct val="10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就要素分配演进是否存在特定规律，已有研究存在分歧。对劳动份额随人均收入的变化趋势，主要有三种判断：一是认为其相对稳定（Gollin，2002），很长时间被奉为金科玉律；二是劳动份额有上升趋势；三是劳动份额呈U型变化趋势（李稻葵等，2009）。郝枫（2012）基于国际与历史比较视角，挖掘工业革命以来主要发达国家要素分配数据，发现劳动份额具有         型演进规律（图6-5），水平型、U型等模式均可视为其阶段性特例。</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p:txBody>
      </p:sp>
      <p:pic>
        <p:nvPicPr>
          <p:cNvPr id="2054" name="Picture 6">
            <a:extLst>
              <a:ext uri="{FF2B5EF4-FFF2-40B4-BE49-F238E27FC236}">
                <a16:creationId xmlns:a16="http://schemas.microsoft.com/office/drawing/2014/main" id="{764FC695-73E0-6544-B3F3-A62952FCB95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40505" y="1123222"/>
            <a:ext cx="1157134" cy="881626"/>
          </a:xfrm>
          <a:prstGeom prst="rect">
            <a:avLst/>
          </a:prstGeom>
          <a:noFill/>
          <a:extLst>
            <a:ext uri="{909E8E84-426E-40DD-AFC4-6F175D3DCCD1}">
              <a14:hiddenFill xmlns:a14="http://schemas.microsoft.com/office/drawing/2010/main">
                <a:solidFill>
                  <a:srgbClr val="FFFFFF"/>
                </a:solidFill>
              </a14:hiddenFill>
            </a:ext>
          </a:extLst>
        </p:spPr>
      </p:pic>
      <p:sp>
        <p:nvSpPr>
          <p:cNvPr id="13" name="文本框 12">
            <a:extLst>
              <a:ext uri="{FF2B5EF4-FFF2-40B4-BE49-F238E27FC236}">
                <a16:creationId xmlns:a16="http://schemas.microsoft.com/office/drawing/2014/main" id="{08C62167-E278-B321-DE2B-645D372DACA3}"/>
              </a:ext>
            </a:extLst>
          </p:cNvPr>
          <p:cNvSpPr txBox="1"/>
          <p:nvPr/>
        </p:nvSpPr>
        <p:spPr>
          <a:xfrm>
            <a:off x="-371168" y="6323426"/>
            <a:ext cx="13789742" cy="369332"/>
          </a:xfrm>
          <a:prstGeom prst="rect">
            <a:avLst/>
          </a:prstGeom>
          <a:noFill/>
        </p:spPr>
        <p:txBody>
          <a:bodyPr wrap="square">
            <a:spAutoFit/>
          </a:bodyPr>
          <a:lstStyle/>
          <a:p>
            <a:pPr marL="0" marR="0" algn="ctr">
              <a:spcAft>
                <a:spcPts val="780"/>
              </a:spcAft>
              <a:buNone/>
            </a:pPr>
            <a:r>
              <a:rPr lang="zh-CN" altLang="en-US" sz="1800" b="1" kern="100" dirty="0">
                <a:effectLst/>
                <a:latin typeface="宋体" panose="02010600030101010101" pitchFamily="2" charset="-122"/>
                <a:ea typeface="宋体" panose="02010600030101010101" pitchFamily="2" charset="-122"/>
              </a:rPr>
              <a:t>图</a:t>
            </a:r>
            <a:r>
              <a:rPr lang="en-US" altLang="zh-CN" sz="1800" b="1" kern="100" dirty="0">
                <a:effectLst/>
                <a:latin typeface="Times New Roman" panose="02020603050405020304" pitchFamily="18" charset="0"/>
                <a:ea typeface="宋体" panose="02010600030101010101" pitchFamily="2" charset="-122"/>
              </a:rPr>
              <a:t>6-5  </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英美</a:t>
            </a:r>
            <a:r>
              <a:rPr lang="zh-CN" altLang="en-US" sz="1800" b="1" kern="100" dirty="0">
                <a:effectLst/>
                <a:latin typeface="宋体" panose="02010600030101010101" pitchFamily="2" charset="-122"/>
                <a:ea typeface="宋体" panose="02010600030101010101" pitchFamily="2" charset="-122"/>
              </a:rPr>
              <a:t>两国</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劳动份额与人均收入演进规律</a:t>
            </a:r>
            <a:endParaRPr lang="zh-CN" altLang="en-US" sz="1800" kern="100" dirty="0">
              <a:effectLst/>
              <a:latin typeface="Times New Roman" panose="02020603050405020304" pitchFamily="18" charset="0"/>
              <a:ea typeface="宋体" panose="02010600030101010101" pitchFamily="2" charset="-122"/>
            </a:endParaRPr>
          </a:p>
        </p:txBody>
      </p:sp>
      <p:pic>
        <p:nvPicPr>
          <p:cNvPr id="2056" name="Picture 8">
            <a:extLst>
              <a:ext uri="{FF2B5EF4-FFF2-40B4-BE49-F238E27FC236}">
                <a16:creationId xmlns:a16="http://schemas.microsoft.com/office/drawing/2014/main" id="{17664ACD-4D54-0FD3-B0B5-4A7F2C68890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8621" y="2989422"/>
            <a:ext cx="601457" cy="458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1134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56"/>
                                        </p:tgtEl>
                                        <p:attrNameLst>
                                          <p:attrName>style.visibility</p:attrName>
                                        </p:attrNameLst>
                                      </p:cBhvr>
                                      <p:to>
                                        <p:strVal val="visible"/>
                                      </p:to>
                                    </p:set>
                                    <p:anim calcmode="lin" valueType="num">
                                      <p:cBhvr additive="base">
                                        <p:cTn id="11" dur="500" fill="hold"/>
                                        <p:tgtEl>
                                          <p:spTgt spid="2056"/>
                                        </p:tgtEl>
                                        <p:attrNameLst>
                                          <p:attrName>ppt_x</p:attrName>
                                        </p:attrNameLst>
                                      </p:cBhvr>
                                      <p:tavLst>
                                        <p:tav tm="0">
                                          <p:val>
                                            <p:strVal val="#ppt_x"/>
                                          </p:val>
                                        </p:tav>
                                        <p:tav tm="100000">
                                          <p:val>
                                            <p:strVal val="#ppt_x"/>
                                          </p:val>
                                        </p:tav>
                                      </p:tavLst>
                                    </p:anim>
                                    <p:anim calcmode="lin" valueType="num">
                                      <p:cBhvr additive="base">
                                        <p:cTn id="12" dur="500" fill="hold"/>
                                        <p:tgtEl>
                                          <p:spTgt spid="20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D48BE7-CA5A-E83F-2880-718A671E047B}"/>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96AC44C5-43C7-9803-BD15-820A9063D6F5}"/>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BA3678A8-B27D-5F49-1B53-F6A7F0E85A94}"/>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567ED2E0-0170-490C-859C-4D8368309014}"/>
              </a:ext>
            </a:extLst>
          </p:cNvPr>
          <p:cNvSpPr txBox="1"/>
          <p:nvPr/>
        </p:nvSpPr>
        <p:spPr>
          <a:xfrm>
            <a:off x="909636" y="645014"/>
            <a:ext cx="10775950" cy="910590"/>
          </a:xfrm>
          <a:prstGeom prst="rect">
            <a:avLst/>
          </a:prstGeom>
        </p:spPr>
        <p:txBody>
          <a:bodyPr wrap="square">
            <a:noAutofit/>
          </a:bodyPr>
          <a:lstStyle/>
          <a:p>
            <a:pPr indent="252095" algn="just" defTabSz="266700">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（三）测算结果</a:t>
            </a:r>
          </a:p>
          <a:p>
            <a:pPr indent="252095" algn="just" defTabSz="266700">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3.</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长期变化趋势中外比较</a:t>
            </a:r>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1600" dirty="0">
              <a:latin typeface="微软雅黑" panose="020B0503020204020204" pitchFamily="34" charset="-122"/>
              <a:ea typeface="微软雅黑" panose="020B0503020204020204" pitchFamily="34" charset="-122"/>
            </a:endParaRPr>
          </a:p>
          <a:p>
            <a:pPr indent="252095" algn="just" defTabSz="266700">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88EFC5F0-353C-88DF-FE2F-EF33E3A3B534}"/>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A63AC894-115C-C0D2-550C-B08609F3B57C}"/>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20</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4BED6EE0-3777-D4BC-9B56-3529C82A5F49}"/>
              </a:ext>
            </a:extLst>
          </p:cNvPr>
          <p:cNvSpPr>
            <a:spLocks noChangeArrowheads="1"/>
          </p:cNvSpPr>
          <p:nvPr/>
        </p:nvSpPr>
        <p:spPr bwMode="auto">
          <a:xfrm>
            <a:off x="861590" y="-18935"/>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三、要素分配格局统计分析</a:t>
            </a:r>
          </a:p>
        </p:txBody>
      </p:sp>
      <p:pic>
        <p:nvPicPr>
          <p:cNvPr id="2" name="图片 1">
            <a:extLst>
              <a:ext uri="{FF2B5EF4-FFF2-40B4-BE49-F238E27FC236}">
                <a16:creationId xmlns:a16="http://schemas.microsoft.com/office/drawing/2014/main" id="{2B788EB3-2849-FFB6-1544-B0BDD32C48E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1404627" y="3476641"/>
            <a:ext cx="4993744" cy="2877227"/>
          </a:xfrm>
          <a:prstGeom prst="rect">
            <a:avLst/>
          </a:prstGeom>
          <a:noFill/>
        </p:spPr>
      </p:pic>
      <p:pic>
        <p:nvPicPr>
          <p:cNvPr id="4" name="图片 3">
            <a:extLst>
              <a:ext uri="{FF2B5EF4-FFF2-40B4-BE49-F238E27FC236}">
                <a16:creationId xmlns:a16="http://schemas.microsoft.com/office/drawing/2014/main" id="{4D1A2491-25C0-FAFB-C1DC-27E1C404EA1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6471078" y="3476641"/>
            <a:ext cx="4993744" cy="2877227"/>
          </a:xfrm>
          <a:prstGeom prst="rect">
            <a:avLst/>
          </a:prstGeom>
          <a:noFill/>
        </p:spPr>
      </p:pic>
      <p:sp>
        <p:nvSpPr>
          <p:cNvPr id="7" name="文本框 6">
            <a:extLst>
              <a:ext uri="{FF2B5EF4-FFF2-40B4-BE49-F238E27FC236}">
                <a16:creationId xmlns:a16="http://schemas.microsoft.com/office/drawing/2014/main" id="{8219D20E-1F94-AB48-002B-6FD4F761FB67}"/>
              </a:ext>
            </a:extLst>
          </p:cNvPr>
          <p:cNvSpPr txBox="1"/>
          <p:nvPr/>
        </p:nvSpPr>
        <p:spPr>
          <a:xfrm>
            <a:off x="813543" y="1537649"/>
            <a:ext cx="10872043" cy="1938992"/>
          </a:xfrm>
          <a:prstGeom prst="rect">
            <a:avLst/>
          </a:prstGeom>
          <a:noFill/>
        </p:spPr>
        <p:txBody>
          <a:bodyPr wrap="square">
            <a:spAutoFit/>
          </a:bodyPr>
          <a:lstStyle/>
          <a:p>
            <a:pPr marL="0" marR="0" indent="612000" algn="just">
              <a:buNone/>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为</a:t>
            </a:r>
            <a:r>
              <a:rPr lang="zh-CN" altLang="en-US" sz="2400" kern="100" dirty="0">
                <a:effectLst/>
                <a:latin typeface="华文楷体" panose="02010600040101010101" pitchFamily="2" charset="-122"/>
                <a:ea typeface="华文楷体" panose="02010600040101010101" pitchFamily="2" charset="-122"/>
              </a:rPr>
              <a:t>便于</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与</a:t>
            </a:r>
            <a:r>
              <a:rPr lang="zh-CN" altLang="en-US" sz="2400" kern="100" dirty="0">
                <a:effectLst/>
                <a:latin typeface="华文楷体" panose="02010600040101010101" pitchFamily="2" charset="-122"/>
                <a:ea typeface="华文楷体" panose="02010600040101010101" pitchFamily="2" charset="-122"/>
              </a:rPr>
              <a:t>他国比较，</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利用</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OECD</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提供的（以</a:t>
            </a:r>
            <a:r>
              <a:rPr lang="en-US" altLang="zh-CN" sz="2400" kern="100" dirty="0">
                <a:effectLst/>
                <a:latin typeface="华文楷体" panose="02010600040101010101" pitchFamily="2" charset="-122"/>
                <a:ea typeface="华文楷体" panose="02010600040101010101" pitchFamily="2" charset="-122"/>
              </a:rPr>
              <a:t>1990 International Geary-Khamis dollars</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表示）中国人均实际</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GDP</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数据与</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SL</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绘图。图</a:t>
            </a:r>
            <a:r>
              <a:rPr lang="en-US" altLang="zh-CN" sz="2400" kern="100" dirty="0">
                <a:effectLst/>
                <a:latin typeface="华文楷体" panose="02010600040101010101" pitchFamily="2" charset="-122"/>
                <a:ea typeface="华文楷体" panose="02010600040101010101" pitchFamily="2" charset="-122"/>
              </a:rPr>
              <a:t>6-6</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显示，中国</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SL</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随人均实际收入</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y</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提高具有明确地下降趋势。计划经济时期中国正值工业化推进阶段，该阶段内</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SL</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下降作为一种普遍规律已得到发达国家经验支持，</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y</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超过</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3000</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（大致为</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1998</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年之后）的第二个下降阶段则无法以国际经验解释。</a:t>
            </a:r>
            <a:endParaRPr lang="zh-CN" altLang="en-US" sz="2400" kern="100" dirty="0">
              <a:effectLst/>
              <a:latin typeface="华文楷体" panose="02010600040101010101" pitchFamily="2" charset="-122"/>
              <a:ea typeface="华文楷体" panose="02010600040101010101" pitchFamily="2" charset="-122"/>
            </a:endParaRPr>
          </a:p>
        </p:txBody>
      </p:sp>
      <p:sp>
        <p:nvSpPr>
          <p:cNvPr id="9" name="文本框 8">
            <a:extLst>
              <a:ext uri="{FF2B5EF4-FFF2-40B4-BE49-F238E27FC236}">
                <a16:creationId xmlns:a16="http://schemas.microsoft.com/office/drawing/2014/main" id="{F621F1F5-2CF0-CC36-B571-0FD5CF8563A0}"/>
              </a:ext>
            </a:extLst>
          </p:cNvPr>
          <p:cNvSpPr txBox="1"/>
          <p:nvPr/>
        </p:nvSpPr>
        <p:spPr>
          <a:xfrm>
            <a:off x="3307509" y="6327609"/>
            <a:ext cx="6181724" cy="369332"/>
          </a:xfrm>
          <a:prstGeom prst="rect">
            <a:avLst/>
          </a:prstGeom>
          <a:noFill/>
        </p:spPr>
        <p:txBody>
          <a:bodyPr wrap="square">
            <a:spAutoFit/>
          </a:bodyPr>
          <a:lstStyle/>
          <a:p>
            <a:pPr marL="0" marR="0" algn="ctr">
              <a:spcAft>
                <a:spcPts val="780"/>
              </a:spcAft>
              <a:buNone/>
            </a:pPr>
            <a:r>
              <a:rPr lang="zh-CN" altLang="en-US" sz="1800" b="1" kern="100" dirty="0">
                <a:effectLst/>
                <a:latin typeface="宋体" panose="02010600030101010101" pitchFamily="2" charset="-122"/>
                <a:ea typeface="宋体" panose="02010600030101010101" pitchFamily="2" charset="-122"/>
              </a:rPr>
              <a:t>图</a:t>
            </a:r>
            <a:r>
              <a:rPr lang="en-US" altLang="zh-CN" sz="1800" b="1" kern="100" dirty="0">
                <a:effectLst/>
                <a:latin typeface="Times New Roman" panose="02020603050405020304" pitchFamily="18" charset="0"/>
                <a:ea typeface="宋体" panose="02010600030101010101" pitchFamily="2" charset="-122"/>
              </a:rPr>
              <a:t>6-6  </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中国劳动份额与人均收入演进特征</a:t>
            </a:r>
            <a:endParaRPr lang="zh-CN" altLang="en-US" sz="18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1629604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64E0C0-9991-EFEE-51E2-0252FC6705A1}"/>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ED39AF41-EF42-6A0E-9BA0-ED602FE08D43}"/>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6102A410-055C-738A-B156-B1AF359E45FA}"/>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6EFFB913-6B86-0BE8-1C5D-26CAEEBB2BCD}"/>
              </a:ext>
            </a:extLst>
          </p:cNvPr>
          <p:cNvSpPr txBox="1"/>
          <p:nvPr/>
        </p:nvSpPr>
        <p:spPr>
          <a:xfrm>
            <a:off x="920646" y="927735"/>
            <a:ext cx="10775950" cy="250126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（三）测算结果</a:t>
            </a:r>
          </a:p>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4.</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要素份额决定因素研究</a:t>
            </a:r>
          </a:p>
          <a:p>
            <a:pPr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932C74C9-75EA-4435-CD8E-CF1C3F5BAC36}"/>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6B3A339F-AC1D-A493-41DB-8AEB65FC1BE0}"/>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21</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505AD85A-9949-F242-AA8F-58B9890A4F0E}"/>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三、要素分配格局统计分析</a:t>
            </a:r>
          </a:p>
        </p:txBody>
      </p:sp>
      <p:sp>
        <p:nvSpPr>
          <p:cNvPr id="4" name="文本框 3">
            <a:extLst>
              <a:ext uri="{FF2B5EF4-FFF2-40B4-BE49-F238E27FC236}">
                <a16:creationId xmlns:a16="http://schemas.microsoft.com/office/drawing/2014/main" id="{FA053A44-F51C-E657-9A58-10398A4DD8A6}"/>
              </a:ext>
            </a:extLst>
          </p:cNvPr>
          <p:cNvSpPr txBox="1"/>
          <p:nvPr/>
        </p:nvSpPr>
        <p:spPr>
          <a:xfrm>
            <a:off x="916279" y="2405380"/>
            <a:ext cx="10775949" cy="2255554"/>
          </a:xfrm>
          <a:prstGeom prst="rect">
            <a:avLst/>
          </a:prstGeom>
          <a:noFill/>
        </p:spPr>
        <p:txBody>
          <a:bodyPr wrap="square">
            <a:spAutoFit/>
          </a:bodyPr>
          <a:lstStyle/>
          <a:p>
            <a:pPr marL="0" marR="0" indent="612000" algn="just">
              <a:lnSpc>
                <a:spcPct val="150000"/>
              </a:lnSpc>
              <a:buNone/>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众多学者</a:t>
            </a:r>
            <a:r>
              <a:rPr lang="zh-CN" altLang="en-US" sz="2400" kern="100" dirty="0">
                <a:effectLst/>
                <a:latin typeface="华文楷体" panose="02010600040101010101" pitchFamily="2" charset="-122"/>
                <a:ea typeface="华文楷体" panose="02010600040101010101" pitchFamily="2" charset="-122"/>
              </a:rPr>
              <a:t>充分借鉴国外</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研究</a:t>
            </a:r>
            <a:r>
              <a:rPr lang="zh-CN" altLang="en-US" sz="2400" kern="100" dirty="0">
                <a:effectLst/>
                <a:latin typeface="华文楷体" panose="02010600040101010101" pitchFamily="2" charset="-122"/>
                <a:ea typeface="华文楷体" panose="02010600040101010101" pitchFamily="2" charset="-122"/>
              </a:rPr>
              <a:t>成果，分别由不同视角探讨各类因素的影响，对认识我国要素分配格局及变化</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成因</a:t>
            </a:r>
            <a:r>
              <a:rPr lang="zh-CN" altLang="en-US" sz="2400" kern="100" dirty="0">
                <a:effectLst/>
                <a:latin typeface="华文楷体" panose="02010600040101010101" pitchFamily="2" charset="-122"/>
                <a:ea typeface="华文楷体" panose="02010600040101010101" pitchFamily="2" charset="-122"/>
              </a:rPr>
              <a:t>很有价值。但对中国</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的</a:t>
            </a:r>
            <a:r>
              <a:rPr lang="zh-CN" altLang="en-US" sz="2400" kern="100" dirty="0">
                <a:effectLst/>
                <a:latin typeface="华文楷体" panose="02010600040101010101" pitchFamily="2" charset="-122"/>
                <a:ea typeface="华文楷体" panose="02010600040101010101" pitchFamily="2" charset="-122"/>
              </a:rPr>
              <a:t>转型经济特征重视不足，该领域研究尚有</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明显</a:t>
            </a:r>
            <a:r>
              <a:rPr lang="zh-CN" altLang="en-US" sz="2400" kern="100" dirty="0">
                <a:effectLst/>
                <a:latin typeface="华文楷体" panose="02010600040101010101" pitchFamily="2" charset="-122"/>
                <a:ea typeface="华文楷体" panose="02010600040101010101" pitchFamily="2" charset="-122"/>
              </a:rPr>
              <a:t>扩展空间。</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对我国</a:t>
            </a:r>
            <a:r>
              <a:rPr lang="zh-CN" altLang="en-US" sz="2400" kern="100" dirty="0">
                <a:effectLst/>
                <a:latin typeface="华文楷体" panose="02010600040101010101" pitchFamily="2" charset="-122"/>
                <a:ea typeface="华文楷体" panose="02010600040101010101" pitchFamily="2" charset="-122"/>
              </a:rPr>
              <a:t>要素分配影响因素</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与</a:t>
            </a:r>
            <a:r>
              <a:rPr lang="zh-CN" altLang="en-US" sz="2400" kern="100" dirty="0">
                <a:effectLst/>
                <a:latin typeface="华文楷体" panose="02010600040101010101" pitchFamily="2" charset="-122"/>
                <a:ea typeface="华文楷体" panose="02010600040101010101" pitchFamily="2" charset="-122"/>
              </a:rPr>
              <a:t>决定机制的综述，可见郝枫（</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2013</a:t>
            </a:r>
            <a:r>
              <a:rPr lang="zh-CN" altLang="en-US"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endParaRPr lang="zh-CN" altLang="en-US" sz="2400" kern="100" dirty="0">
              <a:effectLst/>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379948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22</a:t>
            </a:fld>
            <a:endParaRPr lang="zh-CN" altLang="en-US" sz="2000" dirty="0">
              <a:solidFill>
                <a:schemeClr val="tx1"/>
              </a:solidFill>
            </a:endParaRPr>
          </a:p>
        </p:txBody>
      </p:sp>
      <p:sp>
        <p:nvSpPr>
          <p:cNvPr id="6"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三节 个人收入分配差距统计分析</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7" name="Rectangle 9"/>
          <p:cNvSpPr txBox="1">
            <a:spLocks noChangeArrowheads="1"/>
          </p:cNvSpPr>
          <p:nvPr/>
        </p:nvSpPr>
        <p:spPr>
          <a:xfrm>
            <a:off x="2250736" y="2406015"/>
            <a:ext cx="8735060" cy="287171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一、常用测度方法</a:t>
            </a:r>
            <a:br>
              <a:rPr lang="zh-CN" altLang="en-US" sz="3600" b="1" dirty="0">
                <a:solidFill>
                  <a:srgbClr val="0070C0"/>
                </a:solidFill>
                <a:latin typeface="楷体" panose="02010609060101010101" charset="-122"/>
                <a:ea typeface="楷体" panose="02010609060101010101" charset="-122"/>
                <a:sym typeface="+mn-ea"/>
              </a:rPr>
            </a:br>
            <a:r>
              <a:rPr lang="zh-CN" altLang="en-US" sz="3600" b="1" dirty="0">
                <a:solidFill>
                  <a:srgbClr val="0070C0"/>
                </a:solidFill>
                <a:latin typeface="楷体" panose="02010609060101010101" charset="-122"/>
                <a:ea typeface="楷体" panose="02010609060101010101" charset="-122"/>
                <a:sym typeface="+mn-ea"/>
              </a:rPr>
              <a:t>二、理想公理性质</a:t>
            </a:r>
            <a:br>
              <a:rPr lang="zh-CN" altLang="en-US" sz="3600" b="1" dirty="0">
                <a:solidFill>
                  <a:srgbClr val="0070C0"/>
                </a:solidFill>
                <a:latin typeface="楷体" panose="02010609060101010101" charset="-122"/>
                <a:ea typeface="楷体" panose="02010609060101010101" charset="-122"/>
                <a:sym typeface="+mn-ea"/>
              </a:rPr>
            </a:br>
            <a:r>
              <a:rPr lang="zh-CN" altLang="en-US" sz="3600" b="1" dirty="0">
                <a:solidFill>
                  <a:srgbClr val="0070C0"/>
                </a:solidFill>
                <a:latin typeface="楷体" panose="02010609060101010101" charset="-122"/>
                <a:ea typeface="楷体" panose="02010609060101010101" charset="-122"/>
                <a:sym typeface="+mn-ea"/>
              </a:rPr>
              <a:t>三、测度方法扩展</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四、测度结果简析</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779A21-5CCB-D5D4-374F-CA8C2E51B3CB}"/>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D781BD3C-2086-9C8D-E452-DA5BCEC20205}"/>
              </a:ext>
            </a:extLst>
          </p:cNvPr>
          <p:cNvSpPr txBox="1"/>
          <p:nvPr/>
        </p:nvSpPr>
        <p:spPr>
          <a:xfrm>
            <a:off x="1092096" y="3142058"/>
            <a:ext cx="10410721" cy="1417164"/>
          </a:xfrm>
          <a:prstGeom prst="rect">
            <a:avLst/>
          </a:prstGeom>
        </p:spPr>
        <p:txBody>
          <a:bodyPr wrap="square">
            <a:noAutofit/>
          </a:bodyPr>
          <a:lstStyle/>
          <a:p>
            <a:pPr marL="0"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（一）份额比率法</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1.</a:t>
            </a:r>
            <a:r>
              <a:rPr lang="zh-CN" altLang="en-US" sz="2400" b="1" dirty="0">
                <a:solidFill>
                  <a:schemeClr val="accent1"/>
                </a:solidFill>
                <a:latin typeface="华文楷体" panose="02010600040101010101" charset="-122"/>
                <a:ea typeface="华文楷体" panose="02010600040101010101" charset="-122"/>
                <a:cs typeface="Times New Roman" panose="02020603050405020304" pitchFamily="18" charset="0"/>
                <a:sym typeface="+mn-ea"/>
              </a:rPr>
              <a:t>收入份额法</a:t>
            </a:r>
            <a:endPar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sym typeface="+mn-ea"/>
            </a:endParaRPr>
          </a:p>
        </p:txBody>
      </p:sp>
      <p:sp>
        <p:nvSpPr>
          <p:cNvPr id="13315" name="Rectangle 5">
            <a:extLst>
              <a:ext uri="{FF2B5EF4-FFF2-40B4-BE49-F238E27FC236}">
                <a16:creationId xmlns:a16="http://schemas.microsoft.com/office/drawing/2014/main" id="{BEC51198-026B-D797-D07A-CCBD568F309E}"/>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DC004482-3A48-22C4-2D33-0B4A531D2E87}"/>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a:extLst>
              <a:ext uri="{FF2B5EF4-FFF2-40B4-BE49-F238E27FC236}">
                <a16:creationId xmlns:a16="http://schemas.microsoft.com/office/drawing/2014/main" id="{4AE3382C-3FE5-CE78-61ED-051067AA7160}"/>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23</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CB323D39-EED2-7BC9-F5D9-C5C283E8A7F2}"/>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一、常用测度方法</a:t>
            </a:r>
          </a:p>
        </p:txBody>
      </p:sp>
      <p:sp>
        <p:nvSpPr>
          <p:cNvPr id="4" name="文本框 3">
            <a:extLst>
              <a:ext uri="{FF2B5EF4-FFF2-40B4-BE49-F238E27FC236}">
                <a16:creationId xmlns:a16="http://schemas.microsoft.com/office/drawing/2014/main" id="{2A0B879B-0FFA-7D79-47DD-ECCD1734DA89}"/>
              </a:ext>
            </a:extLst>
          </p:cNvPr>
          <p:cNvSpPr txBox="1"/>
          <p:nvPr/>
        </p:nvSpPr>
        <p:spPr>
          <a:xfrm>
            <a:off x="917930" y="792905"/>
            <a:ext cx="10903478" cy="2458686"/>
          </a:xfrm>
          <a:prstGeom prst="rect">
            <a:avLst/>
          </a:prstGeom>
          <a:noFill/>
        </p:spPr>
        <p:txBody>
          <a:bodyPr wrap="square">
            <a:spAutoFit/>
          </a:bodyPr>
          <a:lstStyle/>
          <a:p>
            <a:pPr marL="0" marR="0" indent="612000" algn="just">
              <a:lnSpc>
                <a:spcPct val="130000"/>
              </a:lnSpc>
              <a:buNone/>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从</a:t>
            </a:r>
            <a:r>
              <a:rPr lang="zh-CN" altLang="en-US" sz="2400" kern="100" dirty="0">
                <a:effectLst/>
                <a:latin typeface="华文楷体" panose="02010600040101010101" pitchFamily="2" charset="-122"/>
                <a:ea typeface="华文楷体" panose="02010600040101010101" pitchFamily="2" charset="-122"/>
              </a:rPr>
              <a:t>统计学角度，度量收入分配差距或收入集中度</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可</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采用各类</a:t>
            </a:r>
            <a:r>
              <a:rPr lang="zh-CN" altLang="en-US" sz="2400" kern="100" dirty="0">
                <a:effectLst/>
                <a:latin typeface="华文楷体" panose="02010600040101010101" pitchFamily="2" charset="-122"/>
                <a:ea typeface="华文楷体" panose="02010600040101010101" pitchFamily="2" charset="-122"/>
              </a:rPr>
              <a:t>离散程度指标。</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最简便</a:t>
            </a:r>
            <a:r>
              <a:rPr lang="zh-CN" altLang="en-US" sz="2400" kern="100" dirty="0">
                <a:effectLst/>
                <a:latin typeface="华文楷体" panose="02010600040101010101" pitchFamily="2" charset="-122"/>
                <a:ea typeface="华文楷体" panose="02010600040101010101" pitchFamily="2" charset="-122"/>
              </a:rPr>
              <a:t>的</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方法是</a:t>
            </a:r>
            <a:r>
              <a:rPr lang="zh-CN" altLang="en-US" sz="2400" kern="100" dirty="0">
                <a:effectLst/>
                <a:latin typeface="华文楷体" panose="02010600040101010101" pitchFamily="2" charset="-122"/>
                <a:ea typeface="华文楷体" panose="02010600040101010101" pitchFamily="2" charset="-122"/>
              </a:rPr>
              <a:t>极差</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平均</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差</a:t>
            </a:r>
            <a:r>
              <a:rPr lang="zh-CN" altLang="en-US" sz="2400" kern="100" dirty="0">
                <a:effectLst/>
                <a:latin typeface="华文楷体" panose="02010600040101010101" pitchFamily="2" charset="-122"/>
                <a:ea typeface="华文楷体" panose="02010600040101010101" pitchFamily="2" charset="-122"/>
              </a:rPr>
              <a:t>、方差</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标准差等绝对指标</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；但</a:t>
            </a:r>
            <a:r>
              <a:rPr lang="zh-CN" altLang="en-US" sz="2400" kern="100" dirty="0">
                <a:effectLst/>
                <a:latin typeface="华文楷体" panose="02010600040101010101" pitchFamily="2" charset="-122"/>
                <a:ea typeface="华文楷体" panose="02010600040101010101" pitchFamily="2" charset="-122"/>
              </a:rPr>
              <a:t>其</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缺陷是常</a:t>
            </a:r>
            <a:r>
              <a:rPr lang="zh-CN" altLang="en-US" sz="2400" kern="100" dirty="0">
                <a:effectLst/>
                <a:latin typeface="华文楷体" panose="02010600040101010101" pitchFamily="2" charset="-122"/>
                <a:ea typeface="华文楷体" panose="02010600040101010101" pitchFamily="2" charset="-122"/>
              </a:rPr>
              <a:t>随变量</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取值</a:t>
            </a:r>
            <a:r>
              <a:rPr lang="zh-CN" altLang="en-US" sz="2400" kern="100" dirty="0">
                <a:effectLst/>
                <a:latin typeface="华文楷体" panose="02010600040101010101" pitchFamily="2" charset="-122"/>
                <a:ea typeface="华文楷体" panose="02010600040101010101" pitchFamily="2" charset="-122"/>
              </a:rPr>
              <a:t>提高而放大，</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缺乏</a:t>
            </a:r>
            <a:r>
              <a:rPr lang="zh-CN" altLang="en-US" sz="2400" kern="100" dirty="0">
                <a:effectLst/>
                <a:latin typeface="华文楷体" panose="02010600040101010101" pitchFamily="2" charset="-122"/>
                <a:ea typeface="华文楷体" panose="02010600040101010101" pitchFamily="2" charset="-122"/>
              </a:rPr>
              <a:t>合理参照标尺，</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不易据其做直观</a:t>
            </a:r>
            <a:r>
              <a:rPr lang="zh-CN" altLang="en-US" sz="2400" kern="100" dirty="0">
                <a:effectLst/>
                <a:latin typeface="华文楷体" panose="02010600040101010101" pitchFamily="2" charset="-122"/>
                <a:ea typeface="华文楷体" panose="02010600040101010101" pitchFamily="2" charset="-122"/>
              </a:rPr>
              <a:t>判断。</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为此</a:t>
            </a:r>
            <a:r>
              <a:rPr lang="zh-CN" altLang="en-US" sz="2400" kern="100" dirty="0">
                <a:effectLst/>
                <a:latin typeface="华文楷体" panose="02010600040101010101" pitchFamily="2" charset="-122"/>
                <a:ea typeface="华文楷体" panose="02010600040101010101" pitchFamily="2" charset="-122"/>
              </a:rPr>
              <a:t>，更多</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学者</a:t>
            </a:r>
            <a:r>
              <a:rPr lang="zh-CN" altLang="en-US" sz="2400" kern="100" dirty="0">
                <a:effectLst/>
                <a:latin typeface="华文楷体" panose="02010600040101010101" pitchFamily="2" charset="-122"/>
                <a:ea typeface="华文楷体" panose="02010600040101010101" pitchFamily="2" charset="-122"/>
              </a:rPr>
              <a:t>转向</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构造无量纲</a:t>
            </a:r>
            <a:r>
              <a:rPr lang="zh-CN" altLang="en-US" sz="2400" kern="100" dirty="0">
                <a:effectLst/>
                <a:latin typeface="华文楷体" panose="02010600040101010101" pitchFamily="2" charset="-122"/>
                <a:ea typeface="华文楷体" panose="02010600040101010101" pitchFamily="2" charset="-122"/>
              </a:rPr>
              <a:t>的相对指标，</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并</a:t>
            </a:r>
            <a:r>
              <a:rPr lang="zh-CN" altLang="en-US" sz="2400" kern="100" dirty="0">
                <a:effectLst/>
                <a:latin typeface="华文楷体" panose="02010600040101010101" pitchFamily="2" charset="-122"/>
                <a:ea typeface="华文楷体" panose="02010600040101010101" pitchFamily="2" charset="-122"/>
              </a:rPr>
              <a:t>给出明确的</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取值</a:t>
            </a:r>
            <a:r>
              <a:rPr lang="zh-CN" altLang="en-US" sz="2400" kern="100" dirty="0">
                <a:effectLst/>
                <a:latin typeface="华文楷体" panose="02010600040101010101" pitchFamily="2" charset="-122"/>
                <a:ea typeface="华文楷体" panose="02010600040101010101" pitchFamily="2" charset="-122"/>
              </a:rPr>
              <a:t>区间和</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评判标准。下面</a:t>
            </a:r>
            <a:r>
              <a:rPr lang="zh-CN" altLang="en-US" sz="2400" kern="100" dirty="0">
                <a:effectLst/>
                <a:latin typeface="华文楷体" panose="02010600040101010101" pitchFamily="2" charset="-122"/>
                <a:ea typeface="华文楷体" panose="02010600040101010101" pitchFamily="2" charset="-122"/>
              </a:rPr>
              <a:t>介绍</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常用的相对</a:t>
            </a:r>
            <a:r>
              <a:rPr lang="zh-CN" altLang="en-US" sz="2400" kern="100" dirty="0">
                <a:effectLst/>
                <a:latin typeface="华文楷体" panose="02010600040101010101" pitchFamily="2" charset="-122"/>
                <a:ea typeface="华文楷体" panose="02010600040101010101" pitchFamily="2" charset="-122"/>
              </a:rPr>
              <a:t>指标。</a:t>
            </a:r>
          </a:p>
        </p:txBody>
      </p:sp>
      <p:sp>
        <p:nvSpPr>
          <p:cNvPr id="7" name="文本框 6">
            <a:extLst>
              <a:ext uri="{FF2B5EF4-FFF2-40B4-BE49-F238E27FC236}">
                <a16:creationId xmlns:a16="http://schemas.microsoft.com/office/drawing/2014/main" id="{4631E0ED-403D-265C-3D19-AF6E68A91257}"/>
              </a:ext>
            </a:extLst>
          </p:cNvPr>
          <p:cNvSpPr txBox="1"/>
          <p:nvPr/>
        </p:nvSpPr>
        <p:spPr>
          <a:xfrm>
            <a:off x="995154" y="4359327"/>
            <a:ext cx="10749171" cy="1978555"/>
          </a:xfrm>
          <a:prstGeom prst="rect">
            <a:avLst/>
          </a:prstGeom>
          <a:noFill/>
        </p:spPr>
        <p:txBody>
          <a:bodyPr wrap="square">
            <a:spAutoFit/>
          </a:bodyPr>
          <a:lstStyle/>
          <a:p>
            <a:pPr marL="0" marR="0" indent="612000" algn="just">
              <a:lnSpc>
                <a:spcPct val="130000"/>
              </a:lnSpc>
              <a:buNone/>
            </a:pPr>
            <a:r>
              <a:rPr lang="zh-CN" altLang="en-US" sz="2400" kern="100" dirty="0">
                <a:latin typeface="华文楷体" panose="02010600040101010101" pitchFamily="2" charset="-122"/>
                <a:ea typeface="华文楷体" panose="02010600040101010101" pitchFamily="2" charset="-122"/>
              </a:rPr>
              <a:t>将人口按收入排序后，可用特定百分比人口的收入份额反映收入差距。库兹涅茨指数定义为最富有</a:t>
            </a:r>
            <a:r>
              <a:rPr lang="en-US" altLang="zh-CN" sz="2400" kern="100" dirty="0">
                <a:latin typeface="华文楷体" panose="02010600040101010101" pitchFamily="2" charset="-122"/>
                <a:ea typeface="华文楷体" panose="02010600040101010101" pitchFamily="2" charset="-122"/>
              </a:rPr>
              <a:t>20</a:t>
            </a:r>
            <a:r>
              <a:rPr lang="zh-CN" altLang="en-US" sz="2400" kern="100" dirty="0">
                <a:latin typeface="华文楷体" panose="02010600040101010101" pitchFamily="2" charset="-122"/>
                <a:ea typeface="华文楷体" panose="02010600040101010101" pitchFamily="2" charset="-122"/>
              </a:rPr>
              <a:t>％人口的收入份额，其值域为</a:t>
            </a:r>
            <a:r>
              <a:rPr lang="en-US" altLang="zh-CN" sz="2400" kern="100" dirty="0">
                <a:latin typeface="华文楷体" panose="02010600040101010101" pitchFamily="2" charset="-122"/>
                <a:ea typeface="华文楷体" panose="02010600040101010101" pitchFamily="2" charset="-122"/>
              </a:rPr>
              <a:t>[0.2,1]</a:t>
            </a:r>
            <a:r>
              <a:rPr lang="zh-CN" altLang="en-US" sz="2400" kern="100" dirty="0">
                <a:latin typeface="华文楷体" panose="02010600040101010101" pitchFamily="2" charset="-122"/>
                <a:ea typeface="华文楷体" panose="02010600040101010101" pitchFamily="2" charset="-122"/>
              </a:rPr>
              <a:t>，取值越高收入差距越大。阿鲁瓦利亚指数定义为</a:t>
            </a:r>
            <a:r>
              <a:rPr lang="en-US" altLang="zh-CN" sz="2400" kern="100" dirty="0">
                <a:latin typeface="华文楷体" panose="02010600040101010101" pitchFamily="2" charset="-122"/>
                <a:ea typeface="华文楷体" panose="02010600040101010101" pitchFamily="2" charset="-122"/>
              </a:rPr>
              <a:t>40</a:t>
            </a:r>
            <a:r>
              <a:rPr lang="zh-CN" altLang="en-US" sz="2400" kern="100" dirty="0">
                <a:latin typeface="华文楷体" panose="02010600040101010101" pitchFamily="2" charset="-122"/>
                <a:ea typeface="华文楷体" panose="02010600040101010101" pitchFamily="2" charset="-122"/>
              </a:rPr>
              <a:t>％最穷人口的收入份额，值域为</a:t>
            </a:r>
            <a:r>
              <a:rPr lang="en-US" altLang="zh-CN" sz="2400" kern="100" dirty="0">
                <a:latin typeface="华文楷体" panose="02010600040101010101" pitchFamily="2" charset="-122"/>
                <a:ea typeface="华文楷体" panose="02010600040101010101" pitchFamily="2" charset="-122"/>
              </a:rPr>
              <a:t>[0,0.4]</a:t>
            </a:r>
            <a:r>
              <a:rPr lang="zh-CN" altLang="en-US" sz="2400" kern="100" dirty="0">
                <a:latin typeface="华文楷体" panose="02010600040101010101" pitchFamily="2" charset="-122"/>
                <a:ea typeface="华文楷体" panose="02010600040101010101" pitchFamily="2" charset="-122"/>
              </a:rPr>
              <a:t>，取值越低收入差距越大。此类方法简明易行，但无法提供充分的全局信息。</a:t>
            </a:r>
          </a:p>
        </p:txBody>
      </p:sp>
    </p:spTree>
    <p:extLst>
      <p:ext uri="{BB962C8B-B14F-4D97-AF65-F5344CB8AC3E}">
        <p14:creationId xmlns:p14="http://schemas.microsoft.com/office/powerpoint/2010/main" val="1606921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47291" y="617220"/>
            <a:ext cx="11511384" cy="6602189"/>
          </a:xfrm>
          <a:prstGeom prst="rect">
            <a:avLst/>
          </a:prstGeom>
        </p:spPr>
        <p:txBody>
          <a:bodyPr wrap="square">
            <a:noAutofit/>
          </a:bodyPr>
          <a:lstStyle/>
          <a:p>
            <a:pPr marL="0" indent="252095" algn="just" defTabSz="266700">
              <a:lnSpc>
                <a:spcPct val="12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（一）份额比率法</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20000"/>
              </a:lnSpc>
              <a:spcAft>
                <a:spcPct val="0"/>
              </a:spcAft>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2.</a:t>
            </a:r>
            <a:r>
              <a:rPr lang="zh-CN" altLang="en-US" sz="2400" b="1" dirty="0">
                <a:solidFill>
                  <a:schemeClr val="accent1"/>
                </a:solidFill>
                <a:latin typeface="华文楷体" panose="02010600040101010101" charset="-122"/>
                <a:ea typeface="华文楷体" panose="02010600040101010101" charset="-122"/>
                <a:cs typeface="Times New Roman" panose="02020603050405020304" pitchFamily="18" charset="0"/>
                <a:sym typeface="+mn-ea"/>
              </a:rPr>
              <a:t>分位数比率</a:t>
            </a:r>
            <a:r>
              <a:rPr lang="en-US" sz="2400" b="1" dirty="0">
                <a:latin typeface="Times New Roman" panose="02020603050405020304" pitchFamily="18" charset="0"/>
                <a:ea typeface="华文楷体" panose="02010600040101010101" charset="-122"/>
                <a:cs typeface="Times New Roman" panose="02020603050405020304" pitchFamily="18" charset="0"/>
                <a:sym typeface="+mn-ea"/>
              </a:rPr>
              <a:t>  </a:t>
            </a:r>
          </a:p>
          <a:p>
            <a:pPr marL="0" indent="540000" algn="just" defTabSz="266700">
              <a:spcAft>
                <a:spcPct val="0"/>
              </a:spcAft>
            </a:pPr>
            <a:r>
              <a:rPr lang="zh-CN" altLang="en-US" sz="2400" dirty="0">
                <a:latin typeface="华文楷体" panose="02010600040101010101" pitchFamily="2" charset="-122"/>
                <a:ea typeface="华文楷体" panose="02010600040101010101" pitchFamily="2" charset="-122"/>
              </a:rPr>
              <a:t>收入分位数是按收入大小排序后特定位置的数值，其可简要反映收入分布的基本状况。常用形式包括中位数、四分位数、十分位数、百分位数等。</a:t>
            </a:r>
          </a:p>
          <a:p>
            <a:pPr indent="540000"/>
            <a:r>
              <a:rPr lang="zh-CN" altLang="en-US" sz="2400" dirty="0">
                <a:latin typeface="华文楷体" panose="02010600040101010101" pitchFamily="2" charset="-122"/>
                <a:ea typeface="华文楷体" panose="02010600040101010101" pitchFamily="2" charset="-122"/>
              </a:rPr>
              <a:t>政府统计和学术研究中，常用分位数比率测度收入差距。为保证计算结果的分析价值，进行对比的分位点需精心选择。常用者有</a:t>
            </a:r>
            <a:r>
              <a:rPr lang="en-US" altLang="zh-CN" sz="2400" dirty="0">
                <a:latin typeface="华文楷体" panose="02010600040101010101" pitchFamily="2" charset="-122"/>
                <a:ea typeface="华文楷体" panose="02010600040101010101" pitchFamily="2" charset="-122"/>
              </a:rPr>
              <a:t>P</a:t>
            </a:r>
            <a:r>
              <a:rPr lang="en-US" altLang="zh-CN" sz="2400" baseline="-25000" dirty="0">
                <a:latin typeface="华文楷体" panose="02010600040101010101" pitchFamily="2" charset="-122"/>
                <a:ea typeface="华文楷体" panose="02010600040101010101" pitchFamily="2" charset="-122"/>
              </a:rPr>
              <a:t>95</a:t>
            </a:r>
            <a:r>
              <a:rPr lang="en-US" altLang="zh-CN" sz="2400" dirty="0">
                <a:latin typeface="华文楷体" panose="02010600040101010101" pitchFamily="2" charset="-122"/>
                <a:ea typeface="华文楷体" panose="02010600040101010101" pitchFamily="2" charset="-122"/>
              </a:rPr>
              <a:t>/P</a:t>
            </a:r>
            <a:r>
              <a:rPr lang="en-US" altLang="zh-CN" sz="2400" baseline="-25000" dirty="0">
                <a:latin typeface="华文楷体" panose="02010600040101010101" pitchFamily="2" charset="-122"/>
                <a:ea typeface="华文楷体" panose="02010600040101010101" pitchFamily="2" charset="-122"/>
              </a:rPr>
              <a:t>5</a:t>
            </a:r>
            <a:r>
              <a:rPr lang="zh-CN" altLang="en-US" sz="2400" dirty="0">
                <a:latin typeface="华文楷体" panose="02010600040101010101" pitchFamily="2" charset="-122"/>
                <a:ea typeface="华文楷体" panose="02010600040101010101" pitchFamily="2" charset="-122"/>
              </a:rPr>
              <a:t>（高</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低收入差距）、</a:t>
            </a:r>
            <a:r>
              <a:rPr lang="en-US" altLang="zh-CN" sz="2400" dirty="0">
                <a:latin typeface="华文楷体" panose="02010600040101010101" pitchFamily="2" charset="-122"/>
                <a:ea typeface="华文楷体" panose="02010600040101010101" pitchFamily="2" charset="-122"/>
              </a:rPr>
              <a:t>P</a:t>
            </a:r>
            <a:r>
              <a:rPr lang="en-US" altLang="zh-CN" sz="2400" baseline="-25000" dirty="0">
                <a:latin typeface="华文楷体" panose="02010600040101010101" pitchFamily="2" charset="-122"/>
                <a:ea typeface="华文楷体" panose="02010600040101010101" pitchFamily="2" charset="-122"/>
              </a:rPr>
              <a:t>95</a:t>
            </a:r>
            <a:r>
              <a:rPr lang="en-US" altLang="zh-CN" sz="2400" dirty="0">
                <a:latin typeface="华文楷体" panose="02010600040101010101" pitchFamily="2" charset="-122"/>
                <a:ea typeface="华文楷体" panose="02010600040101010101" pitchFamily="2" charset="-122"/>
              </a:rPr>
              <a:t>/P</a:t>
            </a:r>
            <a:r>
              <a:rPr lang="en-US" altLang="zh-CN" sz="2400" baseline="-25000" dirty="0">
                <a:latin typeface="华文楷体" panose="02010600040101010101" pitchFamily="2" charset="-122"/>
                <a:ea typeface="华文楷体" panose="02010600040101010101" pitchFamily="2" charset="-122"/>
              </a:rPr>
              <a:t>50</a:t>
            </a:r>
            <a:r>
              <a:rPr lang="zh-CN" altLang="en-US" sz="2400" dirty="0">
                <a:latin typeface="华文楷体" panose="02010600040101010101" pitchFamily="2" charset="-122"/>
                <a:ea typeface="华文楷体" panose="02010600040101010101" pitchFamily="2" charset="-122"/>
              </a:rPr>
              <a:t>（高</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中收入差距）、</a:t>
            </a:r>
            <a:r>
              <a:rPr lang="en-US" altLang="zh-CN" sz="2400" dirty="0">
                <a:latin typeface="华文楷体" panose="02010600040101010101" pitchFamily="2" charset="-122"/>
                <a:ea typeface="华文楷体" panose="02010600040101010101" pitchFamily="2" charset="-122"/>
              </a:rPr>
              <a:t>P</a:t>
            </a:r>
            <a:r>
              <a:rPr lang="en-US" altLang="zh-CN" sz="2400" baseline="-25000" dirty="0">
                <a:latin typeface="华文楷体" panose="02010600040101010101" pitchFamily="2" charset="-122"/>
                <a:ea typeface="华文楷体" panose="02010600040101010101" pitchFamily="2" charset="-122"/>
              </a:rPr>
              <a:t>50</a:t>
            </a:r>
            <a:r>
              <a:rPr lang="en-US" altLang="zh-CN" sz="2400" dirty="0">
                <a:latin typeface="华文楷体" panose="02010600040101010101" pitchFamily="2" charset="-122"/>
                <a:ea typeface="华文楷体" panose="02010600040101010101" pitchFamily="2" charset="-122"/>
              </a:rPr>
              <a:t>/P</a:t>
            </a:r>
            <a:r>
              <a:rPr lang="en-US" altLang="zh-CN" sz="2400" baseline="-25000" dirty="0">
                <a:latin typeface="华文楷体" panose="02010600040101010101" pitchFamily="2" charset="-122"/>
                <a:ea typeface="华文楷体" panose="02010600040101010101" pitchFamily="2" charset="-122"/>
              </a:rPr>
              <a:t>5</a:t>
            </a:r>
            <a:r>
              <a:rPr lang="zh-CN" altLang="en-US" sz="2400" dirty="0">
                <a:latin typeface="华文楷体" panose="02010600040101010101" pitchFamily="2" charset="-122"/>
                <a:ea typeface="华文楷体" panose="02010600040101010101" pitchFamily="2" charset="-122"/>
              </a:rPr>
              <a:t>（中</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低收入差距）；测算高</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低收入差距时，</a:t>
            </a:r>
            <a:r>
              <a:rPr lang="en-US" altLang="zh-CN" sz="2400" dirty="0">
                <a:latin typeface="华文楷体" panose="02010600040101010101" pitchFamily="2" charset="-122"/>
                <a:ea typeface="华文楷体" panose="02010600040101010101" pitchFamily="2" charset="-122"/>
              </a:rPr>
              <a:t>P</a:t>
            </a:r>
            <a:r>
              <a:rPr lang="en-US" altLang="zh-CN" sz="2400" baseline="-25000" dirty="0">
                <a:latin typeface="华文楷体" panose="02010600040101010101" pitchFamily="2" charset="-122"/>
                <a:ea typeface="华文楷体" panose="02010600040101010101" pitchFamily="2" charset="-122"/>
              </a:rPr>
              <a:t>90</a:t>
            </a:r>
            <a:r>
              <a:rPr lang="en-US" altLang="zh-CN" sz="2400" dirty="0">
                <a:latin typeface="华文楷体" panose="02010600040101010101" pitchFamily="2" charset="-122"/>
                <a:ea typeface="华文楷体" panose="02010600040101010101" pitchFamily="2" charset="-122"/>
              </a:rPr>
              <a:t>/P</a:t>
            </a:r>
            <a:r>
              <a:rPr lang="en-US" altLang="zh-CN" sz="2400" baseline="-25000" dirty="0">
                <a:latin typeface="华文楷体" panose="02010600040101010101" pitchFamily="2" charset="-122"/>
                <a:ea typeface="华文楷体" panose="02010600040101010101" pitchFamily="2" charset="-122"/>
              </a:rPr>
              <a:t>10</a:t>
            </a:r>
            <a:r>
              <a:rPr lang="zh-CN" altLang="en-US" sz="2400" dirty="0">
                <a:latin typeface="华文楷体" panose="02010600040101010101" pitchFamily="2" charset="-122"/>
                <a:ea typeface="华文楷体" panose="02010600040101010101" pitchFamily="2" charset="-122"/>
              </a:rPr>
              <a:t>和</a:t>
            </a:r>
            <a:r>
              <a:rPr lang="en-US" altLang="zh-CN" sz="2400" dirty="0">
                <a:latin typeface="华文楷体" panose="02010600040101010101" pitchFamily="2" charset="-122"/>
                <a:ea typeface="华文楷体" panose="02010600040101010101" pitchFamily="2" charset="-122"/>
              </a:rPr>
              <a:t>P</a:t>
            </a:r>
            <a:r>
              <a:rPr lang="en-US" altLang="zh-CN" sz="2400" baseline="-25000" dirty="0">
                <a:latin typeface="华文楷体" panose="02010600040101010101" pitchFamily="2" charset="-122"/>
                <a:ea typeface="华文楷体" panose="02010600040101010101" pitchFamily="2" charset="-122"/>
              </a:rPr>
              <a:t>80</a:t>
            </a:r>
            <a:r>
              <a:rPr lang="en-US" altLang="zh-CN" sz="2400" dirty="0">
                <a:latin typeface="华文楷体" panose="02010600040101010101" pitchFamily="2" charset="-122"/>
                <a:ea typeface="华文楷体" panose="02010600040101010101" pitchFamily="2" charset="-122"/>
              </a:rPr>
              <a:t>/P</a:t>
            </a:r>
            <a:r>
              <a:rPr lang="en-US" altLang="zh-CN" sz="2400" baseline="-25000" dirty="0">
                <a:latin typeface="华文楷体" panose="02010600040101010101" pitchFamily="2" charset="-122"/>
                <a:ea typeface="华文楷体" panose="02010600040101010101" pitchFamily="2" charset="-122"/>
              </a:rPr>
              <a:t>20</a:t>
            </a:r>
            <a:r>
              <a:rPr lang="zh-CN" altLang="en-US" sz="2400" dirty="0">
                <a:latin typeface="华文楷体" panose="02010600040101010101" pitchFamily="2" charset="-122"/>
                <a:ea typeface="华文楷体" panose="02010600040101010101" pitchFamily="2" charset="-122"/>
              </a:rPr>
              <a:t>也是常用选择。</a:t>
            </a:r>
          </a:p>
          <a:p>
            <a:pPr indent="540000"/>
            <a:r>
              <a:rPr lang="zh-CN" altLang="en-US" sz="2400" dirty="0">
                <a:latin typeface="华文楷体" panose="02010600040101010101" pitchFamily="2" charset="-122"/>
                <a:ea typeface="华文楷体" panose="02010600040101010101" pitchFamily="2" charset="-122"/>
              </a:rPr>
              <a:t>分位数比率是收入差距的正指标，值域为</a:t>
            </a:r>
            <a:r>
              <a:rPr lang="en-US" altLang="zh-CN" sz="2400" dirty="0">
                <a:latin typeface="华文楷体" panose="02010600040101010101" pitchFamily="2" charset="-122"/>
                <a:ea typeface="华文楷体" panose="02010600040101010101" pitchFamily="2" charset="-122"/>
              </a:rPr>
              <a:t>[1, ∞)</a:t>
            </a:r>
            <a:r>
              <a:rPr lang="zh-CN" altLang="en-US"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1</a:t>
            </a:r>
            <a:r>
              <a:rPr lang="zh-CN" altLang="en-US" sz="2400" dirty="0">
                <a:latin typeface="华文楷体" panose="02010600040101010101" pitchFamily="2" charset="-122"/>
                <a:ea typeface="华文楷体" panose="02010600040101010101" pitchFamily="2" charset="-122"/>
              </a:rPr>
              <a:t>代表绝对均等，∞对应绝对不均等。其优势在于，分位数不易受异常值和极值影响，故分位数比率取值相当稳健。</a:t>
            </a:r>
            <a:endParaRPr lang="en-US" sz="2400" b="1" dirty="0">
              <a:latin typeface="Times New Roman" panose="02020603050405020304" pitchFamily="18" charset="0"/>
              <a:ea typeface="华文楷体" panose="02010600040101010101" charset="-122"/>
              <a:cs typeface="Times New Roman" panose="02020603050405020304" pitchFamily="18" charset="0"/>
              <a:sym typeface="+mn-ea"/>
            </a:endParaRPr>
          </a:p>
          <a:p>
            <a:pPr marL="0" indent="252095" algn="just" defTabSz="266700">
              <a:lnSpc>
                <a:spcPct val="150000"/>
              </a:lnSpc>
              <a:spcAft>
                <a:spcPct val="0"/>
              </a:spcAft>
            </a:pP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3.</a:t>
            </a:r>
            <a:r>
              <a:rPr lang="zh-CN" altLang="en-US" sz="2400" b="1" dirty="0">
                <a:solidFill>
                  <a:schemeClr val="accent1"/>
                </a:solidFill>
                <a:latin typeface="华文楷体" panose="02010600040101010101" charset="-122"/>
                <a:ea typeface="华文楷体" panose="02010600040101010101" charset="-122"/>
                <a:cs typeface="Times New Roman" panose="02020603050405020304" pitchFamily="18" charset="0"/>
                <a:sym typeface="+mn-ea"/>
              </a:rPr>
              <a:t>库兹涅茨比率</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24</a:t>
            </a:fld>
            <a:endParaRPr lang="zh-CN" altLang="en-US" sz="2000" dirty="0">
              <a:solidFill>
                <a:schemeClr val="tx1"/>
              </a:solidFill>
            </a:endParaRPr>
          </a:p>
        </p:txBody>
      </p:sp>
      <p:sp>
        <p:nvSpPr>
          <p:cNvPr id="9" name="Rectangle 4" descr="浅色上对角线"/>
          <p:cNvSpPr>
            <a:spLocks noChangeArrowheads="1"/>
          </p:cNvSpPr>
          <p:nvPr/>
        </p:nvSpPr>
        <p:spPr bwMode="auto">
          <a:xfrm>
            <a:off x="747291" y="-50539"/>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一、常用测度方法</a:t>
            </a:r>
          </a:p>
        </p:txBody>
      </p:sp>
      <p:pic>
        <p:nvPicPr>
          <p:cNvPr id="3074" name="Picture 2">
            <a:extLst>
              <a:ext uri="{FF2B5EF4-FFF2-40B4-BE49-F238E27FC236}">
                <a16:creationId xmlns:a16="http://schemas.microsoft.com/office/drawing/2014/main" id="{242A7B0A-08B8-180C-A15B-12CFFC4760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8361" y="5310504"/>
            <a:ext cx="2232663" cy="930276"/>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a:extLst>
              <a:ext uri="{FF2B5EF4-FFF2-40B4-BE49-F238E27FC236}">
                <a16:creationId xmlns:a16="http://schemas.microsoft.com/office/drawing/2014/main" id="{9CDA7EF4-75F9-9D5C-6101-A74982158612}"/>
              </a:ext>
            </a:extLst>
          </p:cNvPr>
          <p:cNvSpPr txBox="1"/>
          <p:nvPr/>
        </p:nvSpPr>
        <p:spPr>
          <a:xfrm>
            <a:off x="840136" y="4973225"/>
            <a:ext cx="10285938" cy="461665"/>
          </a:xfrm>
          <a:prstGeom prst="rect">
            <a:avLst/>
          </a:prstGeom>
          <a:noFill/>
        </p:spPr>
        <p:txBody>
          <a:bodyPr wrap="square">
            <a:spAutoFit/>
          </a:bodyPr>
          <a:lstStyle/>
          <a:p>
            <a:pPr marL="0" marR="0" indent="540000" algn="just">
              <a:buNone/>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库兹涅茨</a:t>
            </a:r>
            <a:r>
              <a:rPr lang="zh-CN" altLang="en-US" sz="2400" kern="100" dirty="0">
                <a:effectLst/>
                <a:latin typeface="华文楷体" panose="02010600040101010101" pitchFamily="2" charset="-122"/>
                <a:ea typeface="华文楷体" panose="02010600040101010101" pitchFamily="2" charset="-122"/>
              </a:rPr>
              <a:t>比率</a:t>
            </a:r>
            <a:r>
              <a:rPr lang="en-US" altLang="zh-CN" sz="2400" i="1" kern="100" dirty="0">
                <a:effectLst/>
                <a:latin typeface="华文楷体" panose="02010600040101010101" pitchFamily="2" charset="-122"/>
                <a:ea typeface="华文楷体" panose="02010600040101010101" pitchFamily="2" charset="-122"/>
                <a:cs typeface="Times New Roman" panose="02020603050405020304" pitchFamily="18" charset="0"/>
              </a:rPr>
              <a:t>KR</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是各类家庭组的收入份额</a:t>
            </a:r>
            <a:r>
              <a:rPr lang="en-US" altLang="zh-CN" sz="2400" i="1" kern="100" dirty="0">
                <a:effectLst/>
                <a:latin typeface="华文楷体" panose="02010600040101010101" pitchFamily="2" charset="-122"/>
                <a:ea typeface="华文楷体" panose="02010600040101010101" pitchFamily="2" charset="-122"/>
                <a:cs typeface="Times New Roman" panose="02020603050405020304" pitchFamily="18" charset="0"/>
              </a:rPr>
              <a:t>V</a:t>
            </a:r>
            <a:r>
              <a:rPr lang="en-US" altLang="zh-CN" sz="2400" i="1" kern="100" baseline="-25000" dirty="0">
                <a:effectLst/>
                <a:latin typeface="华文楷体" panose="02010600040101010101" pitchFamily="2" charset="-122"/>
                <a:ea typeface="华文楷体" panose="02010600040101010101" pitchFamily="2" charset="-122"/>
              </a:rPr>
              <a:t>i</a:t>
            </a:r>
            <a:r>
              <a:rPr lang="zh-CN" altLang="en-US" sz="2400" kern="100" dirty="0">
                <a:effectLst/>
                <a:latin typeface="华文楷体" panose="02010600040101010101" pitchFamily="2" charset="-122"/>
                <a:ea typeface="华文楷体" panose="02010600040101010101" pitchFamily="2" charset="-122"/>
              </a:rPr>
              <a:t>与人口份额</a:t>
            </a:r>
            <a:r>
              <a:rPr lang="en-US" altLang="zh-CN" sz="2400" i="1" kern="100" dirty="0">
                <a:effectLst/>
                <a:latin typeface="华文楷体" panose="02010600040101010101" pitchFamily="2" charset="-122"/>
                <a:ea typeface="华文楷体" panose="02010600040101010101" pitchFamily="2" charset="-122"/>
              </a:rPr>
              <a:t>W</a:t>
            </a:r>
            <a:r>
              <a:rPr lang="en-US" altLang="zh-CN" sz="2400" i="1" kern="100" baseline="-25000" dirty="0">
                <a:effectLst/>
                <a:latin typeface="华文楷体" panose="02010600040101010101" pitchFamily="2" charset="-122"/>
                <a:ea typeface="华文楷体" panose="02010600040101010101" pitchFamily="2" charset="-122"/>
              </a:rPr>
              <a:t>i</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之差</a:t>
            </a:r>
            <a:r>
              <a:rPr lang="zh-CN" altLang="en-US" sz="2400" kern="100" dirty="0">
                <a:effectLst/>
                <a:latin typeface="华文楷体" panose="02010600040101010101" pitchFamily="2" charset="-122"/>
                <a:ea typeface="华文楷体" panose="02010600040101010101" pitchFamily="2" charset="-122"/>
              </a:rPr>
              <a:t>的加</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总</a:t>
            </a:r>
            <a:r>
              <a:rPr lang="zh-CN" altLang="en-US" sz="2400" kern="100" dirty="0">
                <a:effectLst/>
                <a:latin typeface="华文楷体" panose="02010600040101010101" pitchFamily="2" charset="-122"/>
                <a:ea typeface="华文楷体" panose="02010600040101010101" pitchFamily="2" charset="-122"/>
              </a:rPr>
              <a:t>：</a:t>
            </a:r>
          </a:p>
        </p:txBody>
      </p:sp>
      <p:sp>
        <p:nvSpPr>
          <p:cNvPr id="10" name="文本框 9">
            <a:extLst>
              <a:ext uri="{FF2B5EF4-FFF2-40B4-BE49-F238E27FC236}">
                <a16:creationId xmlns:a16="http://schemas.microsoft.com/office/drawing/2014/main" id="{2A9EDC04-BC59-85AC-9BB1-50C1B408E734}"/>
              </a:ext>
            </a:extLst>
          </p:cNvPr>
          <p:cNvSpPr txBox="1"/>
          <p:nvPr/>
        </p:nvSpPr>
        <p:spPr>
          <a:xfrm>
            <a:off x="747291" y="6153534"/>
            <a:ext cx="11372850" cy="461665"/>
          </a:xfrm>
          <a:prstGeom prst="rect">
            <a:avLst/>
          </a:prstGeom>
          <a:noFill/>
        </p:spPr>
        <p:txBody>
          <a:bodyPr wrap="square">
            <a:spAutoFit/>
          </a:bodyPr>
          <a:lstStyle/>
          <a:p>
            <a:pPr marL="0" marR="0" indent="540000" algn="just">
              <a:buNone/>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其</a:t>
            </a:r>
            <a:r>
              <a:rPr lang="zh-CN" altLang="en-US" sz="2400" kern="100" dirty="0">
                <a:effectLst/>
                <a:latin typeface="华文楷体" panose="02010600040101010101" pitchFamily="2" charset="-122"/>
                <a:ea typeface="华文楷体" panose="02010600040101010101" pitchFamily="2" charset="-122"/>
              </a:rPr>
              <a:t>构造</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方法</a:t>
            </a:r>
            <a:r>
              <a:rPr lang="zh-CN" altLang="en-US" sz="2400" kern="100" dirty="0">
                <a:effectLst/>
                <a:latin typeface="华文楷体" panose="02010600040101010101" pitchFamily="2" charset="-122"/>
                <a:ea typeface="华文楷体" panose="02010600040101010101" pitchFamily="2" charset="-122"/>
              </a:rPr>
              <a:t>与式（</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5.42</a:t>
            </a:r>
            <a:r>
              <a:rPr lang="zh-CN" altLang="en-US" sz="2400" kern="100" dirty="0">
                <a:effectLst/>
                <a:latin typeface="华文楷体" panose="02010600040101010101" pitchFamily="2" charset="-122"/>
                <a:ea typeface="华文楷体" panose="02010600040101010101" pitchFamily="2" charset="-122"/>
              </a:rPr>
              <a:t>）相同</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值域为</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en-US" altLang="zh-CN" sz="2400" kern="100" dirty="0">
                <a:effectLst/>
                <a:latin typeface="华文楷体" panose="02010600040101010101" pitchFamily="2" charset="-122"/>
                <a:ea typeface="华文楷体" panose="02010600040101010101" pitchFamily="2" charset="-122"/>
              </a:rPr>
              <a:t>0,2</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，是收入</a:t>
            </a:r>
            <a:r>
              <a:rPr lang="zh-CN" altLang="en-US" sz="2400" kern="100" dirty="0">
                <a:effectLst/>
                <a:latin typeface="华文楷体" panose="02010600040101010101" pitchFamily="2" charset="-122"/>
                <a:ea typeface="华文楷体" panose="02010600040101010101" pitchFamily="2" charset="-122"/>
              </a:rPr>
              <a:t>差距</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的</a:t>
            </a:r>
            <a:r>
              <a:rPr lang="zh-CN" altLang="en-US" sz="2400" kern="100" dirty="0">
                <a:effectLst/>
                <a:latin typeface="华文楷体" panose="02010600040101010101" pitchFamily="2" charset="-122"/>
                <a:ea typeface="华文楷体" panose="02010600040101010101" pitchFamily="2" charset="-122"/>
              </a:rPr>
              <a:t>正指标</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endParaRPr lang="zh-CN" altLang="en-US" sz="2400" kern="100" dirty="0">
              <a:effectLst/>
              <a:latin typeface="华文楷体" panose="02010600040101010101" pitchFamily="2" charset="-122"/>
              <a:ea typeface="华文楷体" panose="02010600040101010101" pitchFamily="2" charset="-122"/>
            </a:endParaRPr>
          </a:p>
        </p:txBody>
      </p:sp>
      <p:sp>
        <p:nvSpPr>
          <p:cNvPr id="12" name="文本框 11">
            <a:extLst>
              <a:ext uri="{FF2B5EF4-FFF2-40B4-BE49-F238E27FC236}">
                <a16:creationId xmlns:a16="http://schemas.microsoft.com/office/drawing/2014/main" id="{F95B9191-33D5-14B5-BF43-B8D8C52498A0}"/>
              </a:ext>
            </a:extLst>
          </p:cNvPr>
          <p:cNvSpPr txBox="1"/>
          <p:nvPr/>
        </p:nvSpPr>
        <p:spPr>
          <a:xfrm>
            <a:off x="9543757" y="5708849"/>
            <a:ext cx="3112293" cy="358431"/>
          </a:xfrm>
          <a:prstGeom prst="rect">
            <a:avLst/>
          </a:prstGeom>
          <a:noFill/>
        </p:spPr>
        <p:txBody>
          <a:bodyPr wrap="square">
            <a:spAutoFit/>
          </a:bodyPr>
          <a:lstStyle/>
          <a:p>
            <a:pPr marL="0" marR="0" indent="609600" algn="l">
              <a:lnSpc>
                <a:spcPts val="1700"/>
              </a:lnSpc>
              <a:buNone/>
            </a:pPr>
            <a:r>
              <a:rPr lang="zh-CN" altLang="en-US" sz="3600" kern="0" dirty="0">
                <a:effectLst/>
                <a:latin typeface="宋体" panose="02010600030101010101" pitchFamily="2" charset="-122"/>
                <a:ea typeface="宋体" panose="02010600030101010101" pitchFamily="2" charset="-122"/>
              </a:rPr>
              <a:t>（</a:t>
            </a:r>
            <a:r>
              <a:rPr lang="en-US" altLang="zh-CN" sz="3600" kern="0" dirty="0">
                <a:effectLst/>
                <a:latin typeface="Times New Roman" panose="02020603050405020304" pitchFamily="18" charset="0"/>
                <a:ea typeface="宋体" panose="02010600030101010101" pitchFamily="2" charset="-122"/>
              </a:rPr>
              <a:t>6.1</a:t>
            </a:r>
            <a:r>
              <a:rPr lang="zh-CN" altLang="en-US" sz="3600" kern="0" dirty="0">
                <a:effectLst/>
                <a:latin typeface="宋体" panose="02010600030101010101" pitchFamily="2" charset="-122"/>
                <a:ea typeface="宋体" panose="02010600030101010101" pitchFamily="2" charset="-122"/>
              </a:rPr>
              <a:t>）</a:t>
            </a:r>
            <a:endParaRPr lang="zh-CN" altLang="en-US" sz="2800" kern="100" dirty="0">
              <a:effectLst/>
              <a:latin typeface="Times New Roman" panose="02020603050405020304" pitchFamily="18"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calcmode="lin" valueType="num">
                                      <p:cBhvr additive="base">
                                        <p:cTn id="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anim calcmode="lin" valueType="num">
                                      <p:cBhvr additive="base">
                                        <p:cTn id="1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anim calcmode="lin" valueType="num">
                                      <p:cBhvr additive="base">
                                        <p:cTn id="1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074"/>
                                        </p:tgtEl>
                                        <p:attrNameLst>
                                          <p:attrName>style.visibility</p:attrName>
                                        </p:attrNameLst>
                                      </p:cBhvr>
                                      <p:to>
                                        <p:strVal val="visible"/>
                                      </p:to>
                                    </p:set>
                                    <p:anim calcmode="lin" valueType="num">
                                      <p:cBhvr additive="base">
                                        <p:cTn id="25" dur="500" fill="hold"/>
                                        <p:tgtEl>
                                          <p:spTgt spid="3074"/>
                                        </p:tgtEl>
                                        <p:attrNameLst>
                                          <p:attrName>ppt_x</p:attrName>
                                        </p:attrNameLst>
                                      </p:cBhvr>
                                      <p:tavLst>
                                        <p:tav tm="0">
                                          <p:val>
                                            <p:strVal val="#ppt_x"/>
                                          </p:val>
                                        </p:tav>
                                        <p:tav tm="100000">
                                          <p:val>
                                            <p:strVal val="#ppt_x"/>
                                          </p:val>
                                        </p:tav>
                                      </p:tavLst>
                                    </p:anim>
                                    <p:anim calcmode="lin" valueType="num">
                                      <p:cBhvr additive="base">
                                        <p:cTn id="26" dur="500" fill="hold"/>
                                        <p:tgtEl>
                                          <p:spTgt spid="307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EC813-112B-A3E6-0045-DBBDD5574664}"/>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312A0023-45D8-4C0A-5ADF-A4C2DCB28262}"/>
              </a:ext>
            </a:extLst>
          </p:cNvPr>
          <p:cNvSpPr txBox="1"/>
          <p:nvPr/>
        </p:nvSpPr>
        <p:spPr>
          <a:xfrm>
            <a:off x="762527" y="435751"/>
            <a:ext cx="11113770" cy="1320987"/>
          </a:xfrm>
          <a:prstGeom prst="rect">
            <a:avLst/>
          </a:prstGeom>
        </p:spPr>
        <p:txBody>
          <a:bodyPr wrap="square">
            <a:noAutofit/>
          </a:bodyPr>
          <a:lstStyle/>
          <a:p>
            <a:pPr marL="0" indent="252095" algn="just" defTabSz="266700">
              <a:lnSpc>
                <a:spcPct val="13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（二）基尼系数法</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30000"/>
              </a:lnSpc>
              <a:spcAft>
                <a:spcPct val="0"/>
              </a:spcAft>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基尼系数计算方法</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endParaRPr>
          </a:p>
          <a:p>
            <a:pPr marL="0" indent="252095" algn="just" defTabSz="266700">
              <a:lnSpc>
                <a:spcPct val="150000"/>
              </a:lnSpc>
              <a:spcAft>
                <a:spcPct val="0"/>
              </a:spcAft>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a:t>
            </a:r>
            <a:endParaRPr lang="en-US" sz="2400" b="1" dirty="0">
              <a:latin typeface="Times New Roman" panose="02020603050405020304" pitchFamily="18" charset="0"/>
              <a:ea typeface="华文楷体" panose="02010600040101010101" charset="-122"/>
              <a:cs typeface="Times New Roman" panose="02020603050405020304" pitchFamily="18" charset="0"/>
              <a:sym typeface="+mn-ea"/>
            </a:endParaRPr>
          </a:p>
        </p:txBody>
      </p:sp>
      <p:sp>
        <p:nvSpPr>
          <p:cNvPr id="13315" name="Rectangle 5">
            <a:extLst>
              <a:ext uri="{FF2B5EF4-FFF2-40B4-BE49-F238E27FC236}">
                <a16:creationId xmlns:a16="http://schemas.microsoft.com/office/drawing/2014/main" id="{C72BB5F2-1588-42F6-EF46-201EF93391DD}"/>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6534218B-E91F-468A-B14C-FBC66AD6B38A}"/>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a:extLst>
              <a:ext uri="{FF2B5EF4-FFF2-40B4-BE49-F238E27FC236}">
                <a16:creationId xmlns:a16="http://schemas.microsoft.com/office/drawing/2014/main" id="{52DB1743-3E15-D3AA-3441-D475382B20DB}"/>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25</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16E3F8B8-69BC-BB74-EAA7-D88E5C41530E}"/>
              </a:ext>
            </a:extLst>
          </p:cNvPr>
          <p:cNvSpPr>
            <a:spLocks noChangeArrowheads="1"/>
          </p:cNvSpPr>
          <p:nvPr/>
        </p:nvSpPr>
        <p:spPr bwMode="auto">
          <a:xfrm>
            <a:off x="812269" y="-50539"/>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一、常用测度方法</a:t>
            </a:r>
          </a:p>
        </p:txBody>
      </p:sp>
      <p:sp>
        <p:nvSpPr>
          <p:cNvPr id="5" name="Rectangle 3">
            <a:extLst>
              <a:ext uri="{FF2B5EF4-FFF2-40B4-BE49-F238E27FC236}">
                <a16:creationId xmlns:a16="http://schemas.microsoft.com/office/drawing/2014/main" id="{6C0DD000-557B-32F7-7261-AD29C5DDBFC7}"/>
              </a:ext>
            </a:extLst>
          </p:cNvPr>
          <p:cNvSpPr>
            <a:spLocks noChangeArrowheads="1"/>
          </p:cNvSpPr>
          <p:nvPr/>
        </p:nvSpPr>
        <p:spPr bwMode="auto">
          <a:xfrm>
            <a:off x="540016" y="1434771"/>
            <a:ext cx="11651984"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048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612000" algn="l" defTabSz="914400" rtl="0" eaLnBrk="0" fontAlgn="base" latinLnBrk="0" hangingPunct="0">
              <a:lnSpc>
                <a:spcPct val="10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将图5-3的横轴改为累计人口百分比，纵轴改为累计收入百分比。将洛伦茨曲线</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L</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与45°线围成的面积记作</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A</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L</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与绝对不均等线围成的面积记作</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B</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。基尼系数定义为：</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612000" algn="l" defTabSz="914400" rtl="0" eaLnBrk="0" fontAlgn="base" latinLnBrk="0" hangingPunct="0">
              <a:lnSpc>
                <a:spcPct val="10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a:t>
            </a:r>
            <a:endParaRPr kumimoji="0" lang="en-US"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endParaRPr>
          </a:p>
          <a:p>
            <a:pPr marL="0" marR="0" lvl="0" indent="612000" algn="l" defTabSz="914400" rtl="0" eaLnBrk="0" fontAlgn="base" latinLnBrk="0" hangingPunct="0">
              <a:lnSpc>
                <a:spcPct val="10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a:t>
            </a:r>
            <a:r>
              <a:rPr kumimoji="0" lang="en-US"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612000" algn="l" defTabSz="914400" rtl="0" eaLnBrk="0" fontAlgn="base" latinLnBrk="0" hangingPunct="0">
              <a:lnSpc>
                <a:spcPct val="10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基尼系数是收入差距的正指标：取值介于0-1之间，取值越大则收入差距越大。联合国推荐如下评判标准：基尼系数在0.2以下为绝对平均；0.2-0.3为比较平均；0.3-0.4为相对合理（黄金分割律，0.382）；0.4-0.5为差距较大（警戒线0.4）；0.5以上为差距悬殊。</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p:txBody>
      </p:sp>
      <p:pic>
        <p:nvPicPr>
          <p:cNvPr id="4100" name="Picture 4">
            <a:extLst>
              <a:ext uri="{FF2B5EF4-FFF2-40B4-BE49-F238E27FC236}">
                <a16:creationId xmlns:a16="http://schemas.microsoft.com/office/drawing/2014/main" id="{5BD6A3D0-11CA-3C1A-9286-3B692E3121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4075" y="2386280"/>
            <a:ext cx="6797945" cy="528729"/>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9">
            <a:extLst>
              <a:ext uri="{FF2B5EF4-FFF2-40B4-BE49-F238E27FC236}">
                <a16:creationId xmlns:a16="http://schemas.microsoft.com/office/drawing/2014/main" id="{01138197-1433-51D5-2E10-86BEBE2A367B}"/>
              </a:ext>
            </a:extLst>
          </p:cNvPr>
          <p:cNvSpPr txBox="1"/>
          <p:nvPr/>
        </p:nvSpPr>
        <p:spPr>
          <a:xfrm>
            <a:off x="11007408" y="2339450"/>
            <a:ext cx="1257300" cy="461665"/>
          </a:xfrm>
          <a:prstGeom prst="rect">
            <a:avLst/>
          </a:prstGeom>
          <a:noFill/>
        </p:spPr>
        <p:txBody>
          <a:bodyPr wrap="square" rtlCol="0">
            <a:spAutoFit/>
          </a:bodyPr>
          <a:lstStyle/>
          <a:p>
            <a:r>
              <a:rPr lang="zh-CN" altLang="zh-CN" sz="2400" dirty="0">
                <a:latin typeface="华文楷体" panose="02010600040101010101" pitchFamily="2" charset="-122"/>
                <a:ea typeface="华文楷体" panose="02010600040101010101" pitchFamily="2" charset="-122"/>
                <a:cs typeface="Times New Roman" panose="02020603050405020304" pitchFamily="18" charset="0"/>
              </a:rPr>
              <a:t>（6.2）</a:t>
            </a:r>
            <a:endParaRPr lang="zh-CN" altLang="en-US" sz="2400" dirty="0"/>
          </a:p>
        </p:txBody>
      </p:sp>
      <p:sp>
        <p:nvSpPr>
          <p:cNvPr id="12" name="文本框 11">
            <a:extLst>
              <a:ext uri="{FF2B5EF4-FFF2-40B4-BE49-F238E27FC236}">
                <a16:creationId xmlns:a16="http://schemas.microsoft.com/office/drawing/2014/main" id="{F72FAF7E-14EB-12D1-92E4-DBD5BDC6230D}"/>
              </a:ext>
            </a:extLst>
          </p:cNvPr>
          <p:cNvSpPr txBox="1"/>
          <p:nvPr/>
        </p:nvSpPr>
        <p:spPr>
          <a:xfrm>
            <a:off x="540016" y="4267429"/>
            <a:ext cx="11605388" cy="1569660"/>
          </a:xfrm>
          <a:prstGeom prst="rect">
            <a:avLst/>
          </a:prstGeom>
          <a:noFill/>
        </p:spPr>
        <p:txBody>
          <a:bodyPr wrap="square">
            <a:spAutoFit/>
          </a:bodyPr>
          <a:lstStyle/>
          <a:p>
            <a:pPr marL="0" marR="0" indent="540000" algn="just">
              <a:buNone/>
            </a:pPr>
            <a:r>
              <a:rPr lang="zh-CN" altLang="en-US" sz="2400" kern="100" dirty="0">
                <a:effectLst/>
                <a:latin typeface="华文楷体" panose="02010600040101010101" pitchFamily="2" charset="-122"/>
                <a:ea typeface="华文楷体" panose="02010600040101010101" pitchFamily="2" charset="-122"/>
              </a:rPr>
              <a:t>式</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en-US" altLang="zh-CN" sz="2400" kern="100" dirty="0">
                <a:effectLst/>
                <a:latin typeface="华文楷体" panose="02010600040101010101" pitchFamily="2" charset="-122"/>
                <a:ea typeface="华文楷体" panose="02010600040101010101" pitchFamily="2" charset="-122"/>
              </a:rPr>
              <a:t>6.2</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）含义</a:t>
            </a:r>
            <a:r>
              <a:rPr lang="zh-CN" altLang="en-US" sz="2400" kern="100" dirty="0">
                <a:effectLst/>
                <a:latin typeface="华文楷体" panose="02010600040101010101" pitchFamily="2" charset="-122"/>
                <a:ea typeface="华文楷体" panose="02010600040101010101" pitchFamily="2" charset="-122"/>
              </a:rPr>
              <a:t>直观，但</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无法</a:t>
            </a:r>
            <a:r>
              <a:rPr lang="zh-CN" altLang="en-US" sz="2400" kern="100" dirty="0">
                <a:effectLst/>
                <a:latin typeface="华文楷体" panose="02010600040101010101" pitchFamily="2" charset="-122"/>
                <a:ea typeface="华文楷体" panose="02010600040101010101" pitchFamily="2" charset="-122"/>
              </a:rPr>
              <a:t>用于实际计算。</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对</a:t>
            </a:r>
            <a:r>
              <a:rPr lang="zh-CN" altLang="en-US" sz="2400" kern="100" dirty="0">
                <a:effectLst/>
                <a:latin typeface="华文楷体" panose="02010600040101010101" pitchFamily="2" charset="-122"/>
                <a:ea typeface="华文楷体" panose="02010600040101010101" pitchFamily="2" charset="-122"/>
              </a:rPr>
              <a:t>基尼系数计算方法的讨论，吸引了大量学者的长期努力</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。通常利用</a:t>
            </a:r>
            <a:r>
              <a:rPr lang="zh-CN" altLang="en-US" sz="2400" kern="100" dirty="0">
                <a:effectLst/>
                <a:latin typeface="华文楷体" panose="02010600040101010101" pitchFamily="2" charset="-122"/>
                <a:ea typeface="华文楷体" panose="02010600040101010101" pitchFamily="2" charset="-122"/>
              </a:rPr>
              <a:t>分组数据计算</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：首先将全部人口（</a:t>
            </a:r>
            <a:r>
              <a:rPr lang="zh-CN" altLang="en-US" sz="2400" kern="100" dirty="0">
                <a:effectLst/>
                <a:latin typeface="华文楷体" panose="02010600040101010101" pitchFamily="2" charset="-122"/>
                <a:ea typeface="华文楷体" panose="02010600040101010101" pitchFamily="2" charset="-122"/>
              </a:rPr>
              <a:t>或家庭</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按收入</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升</a:t>
            </a:r>
            <a:r>
              <a:rPr lang="zh-CN" altLang="en-US" sz="2400" kern="100" dirty="0">
                <a:effectLst/>
                <a:latin typeface="华文楷体" panose="02010600040101010101" pitchFamily="2" charset="-122"/>
                <a:ea typeface="华文楷体" panose="02010600040101010101" pitchFamily="2" charset="-122"/>
              </a:rPr>
              <a:t>序排列</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并分为</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n</a:t>
            </a:r>
            <a:r>
              <a:rPr lang="zh-CN" altLang="en-US" sz="2400" kern="100" dirty="0">
                <a:effectLst/>
                <a:latin typeface="华文楷体" panose="02010600040101010101" pitchFamily="2" charset="-122"/>
                <a:ea typeface="华文楷体" panose="02010600040101010101" pitchFamily="2" charset="-122"/>
              </a:rPr>
              <a:t>组</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；各组</a:t>
            </a:r>
            <a:r>
              <a:rPr lang="zh-CN" altLang="en-US" sz="2400" kern="100" dirty="0">
                <a:effectLst/>
                <a:latin typeface="华文楷体" panose="02010600040101010101" pitchFamily="2" charset="-122"/>
                <a:ea typeface="华文楷体" panose="02010600040101010101" pitchFamily="2" charset="-122"/>
              </a:rPr>
              <a:t>人口比重</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记</a:t>
            </a:r>
            <a:r>
              <a:rPr lang="zh-CN" altLang="en-US" sz="2400" kern="100" dirty="0">
                <a:effectLst/>
                <a:latin typeface="华文楷体" panose="02010600040101010101" pitchFamily="2" charset="-122"/>
                <a:ea typeface="华文楷体" panose="02010600040101010101" pitchFamily="2" charset="-122"/>
              </a:rPr>
              <a:t>为</a:t>
            </a:r>
            <a:r>
              <a:rPr lang="en-US" altLang="zh-CN" sz="2400" i="1" kern="100" dirty="0">
                <a:effectLst/>
                <a:latin typeface="华文楷体" panose="02010600040101010101" pitchFamily="2" charset="-122"/>
                <a:ea typeface="华文楷体" panose="02010600040101010101" pitchFamily="2" charset="-122"/>
              </a:rPr>
              <a:t>W</a:t>
            </a:r>
            <a:r>
              <a:rPr lang="en-US" altLang="zh-CN" sz="2400" i="1" kern="100" baseline="-25000" dirty="0">
                <a:effectLst/>
                <a:latin typeface="华文楷体" panose="02010600040101010101" pitchFamily="2" charset="-122"/>
                <a:ea typeface="华文楷体" panose="02010600040101010101" pitchFamily="2" charset="-122"/>
              </a:rPr>
              <a:t>i</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（无需</a:t>
            </a:r>
            <a:r>
              <a:rPr lang="zh-CN" altLang="en-US" sz="2400" kern="100" dirty="0">
                <a:effectLst/>
                <a:latin typeface="华文楷体" panose="02010600040101010101" pitchFamily="2" charset="-122"/>
                <a:ea typeface="华文楷体" panose="02010600040101010101" pitchFamily="2" charset="-122"/>
              </a:rPr>
              <a:t>相等</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），对应</a:t>
            </a:r>
            <a:r>
              <a:rPr lang="zh-CN" altLang="en-US" sz="2400" kern="100" dirty="0">
                <a:effectLst/>
                <a:latin typeface="华文楷体" panose="02010600040101010101" pitchFamily="2" charset="-122"/>
                <a:ea typeface="华文楷体" panose="02010600040101010101" pitchFamily="2" charset="-122"/>
              </a:rPr>
              <a:t>的收入比重</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记</a:t>
            </a:r>
            <a:r>
              <a:rPr lang="zh-CN" altLang="en-US" sz="2400" kern="100" dirty="0">
                <a:effectLst/>
                <a:latin typeface="华文楷体" panose="02010600040101010101" pitchFamily="2" charset="-122"/>
                <a:ea typeface="华文楷体" panose="02010600040101010101" pitchFamily="2" charset="-122"/>
              </a:rPr>
              <a:t>为</a:t>
            </a:r>
            <a:r>
              <a:rPr lang="en-US" altLang="zh-CN" sz="2400" i="1" kern="100" dirty="0">
                <a:effectLst/>
                <a:latin typeface="华文楷体" panose="02010600040101010101" pitchFamily="2" charset="-122"/>
                <a:ea typeface="华文楷体" panose="02010600040101010101" pitchFamily="2" charset="-122"/>
                <a:cs typeface="Times New Roman" panose="02020603050405020304" pitchFamily="18" charset="0"/>
              </a:rPr>
              <a:t>V</a:t>
            </a:r>
            <a:r>
              <a:rPr lang="en-US" altLang="zh-CN" sz="2400" i="1" kern="100" baseline="-25000" dirty="0">
                <a:effectLst/>
                <a:latin typeface="华文楷体" panose="02010600040101010101" pitchFamily="2" charset="-122"/>
                <a:ea typeface="华文楷体" panose="02010600040101010101" pitchFamily="2" charset="-122"/>
              </a:rPr>
              <a:t>i</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；截至第</a:t>
            </a:r>
            <a:r>
              <a:rPr lang="en-US" altLang="zh-CN" sz="2400" i="1" kern="100" dirty="0" err="1">
                <a:effectLst/>
                <a:latin typeface="华文楷体" panose="02010600040101010101" pitchFamily="2" charset="-122"/>
                <a:ea typeface="华文楷体" panose="02010600040101010101" pitchFamily="2" charset="-122"/>
                <a:cs typeface="Times New Roman" panose="02020603050405020304" pitchFamily="18" charset="0"/>
              </a:rPr>
              <a:t>i</a:t>
            </a:r>
            <a:r>
              <a:rPr lang="zh-CN" altLang="en-US" sz="2400" kern="100" dirty="0">
                <a:effectLst/>
                <a:latin typeface="华文楷体" panose="02010600040101010101" pitchFamily="2" charset="-122"/>
                <a:ea typeface="华文楷体" panose="02010600040101010101" pitchFamily="2" charset="-122"/>
              </a:rPr>
              <a:t>组</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的</a:t>
            </a:r>
            <a:r>
              <a:rPr lang="zh-CN" altLang="en-US" sz="2400" kern="100" dirty="0">
                <a:effectLst/>
                <a:latin typeface="华文楷体" panose="02010600040101010101" pitchFamily="2" charset="-122"/>
                <a:ea typeface="华文楷体" panose="02010600040101010101" pitchFamily="2" charset="-122"/>
              </a:rPr>
              <a:t>累计收入</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比重</a:t>
            </a:r>
            <a:r>
              <a:rPr lang="en-US" altLang="zh-CN" sz="2400" i="1" kern="100" dirty="0">
                <a:effectLst/>
                <a:latin typeface="华文楷体" panose="02010600040101010101" pitchFamily="2" charset="-122"/>
                <a:ea typeface="华文楷体" panose="02010600040101010101" pitchFamily="2" charset="-122"/>
                <a:cs typeface="Times New Roman" panose="02020603050405020304" pitchFamily="18" charset="0"/>
              </a:rPr>
              <a:t>S</a:t>
            </a:r>
            <a:r>
              <a:rPr lang="en-US" altLang="zh-CN" sz="2400" i="1" kern="100" baseline="-25000" dirty="0">
                <a:effectLst/>
                <a:latin typeface="华文楷体" panose="02010600040101010101" pitchFamily="2" charset="-122"/>
                <a:ea typeface="华文楷体" panose="02010600040101010101" pitchFamily="2" charset="-122"/>
              </a:rPr>
              <a:t>i</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，易知</a:t>
            </a:r>
            <a:r>
              <a:rPr lang="en-US" altLang="zh-CN" sz="2400" i="1" kern="100" dirty="0">
                <a:effectLst/>
                <a:latin typeface="华文楷体" panose="02010600040101010101" pitchFamily="2" charset="-122"/>
                <a:ea typeface="华文楷体" panose="02010600040101010101" pitchFamily="2" charset="-122"/>
                <a:cs typeface="Times New Roman" panose="02020603050405020304" pitchFamily="18" charset="0"/>
              </a:rPr>
              <a:t>S</a:t>
            </a:r>
            <a:r>
              <a:rPr lang="en-US" altLang="zh-CN" sz="2400" i="1" kern="100" baseline="-25000" dirty="0">
                <a:effectLst/>
                <a:latin typeface="华文楷体" panose="02010600040101010101" pitchFamily="2" charset="-122"/>
                <a:ea typeface="华文楷体" panose="02010600040101010101" pitchFamily="2" charset="-122"/>
              </a:rPr>
              <a:t>i</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en-US" altLang="zh-CN" sz="2400" i="1" kern="100" dirty="0">
                <a:effectLst/>
                <a:latin typeface="华文楷体" panose="02010600040101010101" pitchFamily="2" charset="-122"/>
                <a:ea typeface="华文楷体" panose="02010600040101010101" pitchFamily="2" charset="-122"/>
                <a:cs typeface="Times New Roman" panose="02020603050405020304" pitchFamily="18" charset="0"/>
              </a:rPr>
              <a:t>S</a:t>
            </a:r>
            <a:r>
              <a:rPr lang="en-US" altLang="zh-CN" sz="2400" i="1" kern="100" baseline="-25000" dirty="0">
                <a:effectLst/>
                <a:latin typeface="华文楷体" panose="02010600040101010101" pitchFamily="2" charset="-122"/>
                <a:ea typeface="华文楷体" panose="02010600040101010101" pitchFamily="2" charset="-122"/>
              </a:rPr>
              <a:t>i-</a:t>
            </a:r>
            <a:r>
              <a:rPr lang="en-US" altLang="zh-CN" sz="2400" kern="100" baseline="-25000" dirty="0">
                <a:effectLst/>
                <a:latin typeface="华文楷体" panose="02010600040101010101" pitchFamily="2" charset="-122"/>
                <a:ea typeface="华文楷体" panose="02010600040101010101" pitchFamily="2" charset="-122"/>
              </a:rPr>
              <a:t>1</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en-US" altLang="zh-CN" sz="2400" i="1" kern="100" dirty="0">
                <a:effectLst/>
                <a:latin typeface="华文楷体" panose="02010600040101010101" pitchFamily="2" charset="-122"/>
                <a:ea typeface="华文楷体" panose="02010600040101010101" pitchFamily="2" charset="-122"/>
                <a:cs typeface="Times New Roman" panose="02020603050405020304" pitchFamily="18" charset="0"/>
              </a:rPr>
              <a:t>V</a:t>
            </a:r>
            <a:r>
              <a:rPr lang="en-US" altLang="zh-CN" sz="2400" i="1" kern="100" baseline="-25000" dirty="0">
                <a:effectLst/>
                <a:latin typeface="华文楷体" panose="02010600040101010101" pitchFamily="2" charset="-122"/>
                <a:ea typeface="华文楷体" panose="02010600040101010101" pitchFamily="2" charset="-122"/>
              </a:rPr>
              <a:t>i</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。据此</a:t>
            </a:r>
            <a:r>
              <a:rPr lang="zh-CN" altLang="en-US"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得到</a:t>
            </a:r>
            <a:r>
              <a:rPr lang="zh-CN" altLang="en-US" sz="2400" kern="100" dirty="0">
                <a:effectLst/>
                <a:latin typeface="华文楷体" panose="02010600040101010101" pitchFamily="2" charset="-122"/>
                <a:ea typeface="华文楷体" panose="02010600040101010101" pitchFamily="2" charset="-122"/>
              </a:rPr>
              <a:t>基尼系数常用计算公式：</a:t>
            </a:r>
          </a:p>
        </p:txBody>
      </p:sp>
      <p:pic>
        <p:nvPicPr>
          <p:cNvPr id="4102" name="Picture 6">
            <a:extLst>
              <a:ext uri="{FF2B5EF4-FFF2-40B4-BE49-F238E27FC236}">
                <a16:creationId xmlns:a16="http://schemas.microsoft.com/office/drawing/2014/main" id="{8E5D16AA-FBD6-1EBB-5D76-09CB1DD339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4075" y="5726820"/>
            <a:ext cx="5212787" cy="1002459"/>
          </a:xfrm>
          <a:prstGeom prst="rect">
            <a:avLst/>
          </a:prstGeom>
          <a:noFill/>
          <a:extLst>
            <a:ext uri="{909E8E84-426E-40DD-AFC4-6F175D3DCCD1}">
              <a14:hiddenFill xmlns:a14="http://schemas.microsoft.com/office/drawing/2010/main">
                <a:solidFill>
                  <a:srgbClr val="FFFFFF"/>
                </a:solidFill>
              </a14:hiddenFill>
            </a:ext>
          </a:extLst>
        </p:spPr>
      </p:pic>
      <p:sp>
        <p:nvSpPr>
          <p:cNvPr id="13" name="文本框 12">
            <a:extLst>
              <a:ext uri="{FF2B5EF4-FFF2-40B4-BE49-F238E27FC236}">
                <a16:creationId xmlns:a16="http://schemas.microsoft.com/office/drawing/2014/main" id="{BDB73165-6775-8DC9-9454-BE8F3F678420}"/>
              </a:ext>
            </a:extLst>
          </p:cNvPr>
          <p:cNvSpPr txBox="1"/>
          <p:nvPr/>
        </p:nvSpPr>
        <p:spPr>
          <a:xfrm>
            <a:off x="11007408" y="5960584"/>
            <a:ext cx="1257300" cy="461665"/>
          </a:xfrm>
          <a:prstGeom prst="rect">
            <a:avLst/>
          </a:prstGeom>
          <a:noFill/>
        </p:spPr>
        <p:txBody>
          <a:bodyPr wrap="square" rtlCol="0">
            <a:spAutoFit/>
          </a:bodyPr>
          <a:lstStyle/>
          <a:p>
            <a:r>
              <a:rPr lang="zh-CN" altLang="zh-CN" sz="2400" dirty="0">
                <a:latin typeface="华文楷体" panose="02010600040101010101" pitchFamily="2" charset="-122"/>
                <a:ea typeface="华文楷体" panose="02010600040101010101" pitchFamily="2" charset="-122"/>
                <a:cs typeface="Times New Roman" panose="02020603050405020304" pitchFamily="18" charset="0"/>
              </a:rPr>
              <a:t>（6.</a:t>
            </a:r>
            <a:r>
              <a:rPr lang="en-US" altLang="zh-CN" sz="2400" dirty="0">
                <a:latin typeface="华文楷体" panose="02010600040101010101" pitchFamily="2" charset="-122"/>
                <a:ea typeface="华文楷体" panose="02010600040101010101" pitchFamily="2" charset="-122"/>
                <a:cs typeface="Times New Roman" panose="02020603050405020304" pitchFamily="18" charset="0"/>
              </a:rPr>
              <a:t>3</a:t>
            </a:r>
            <a:r>
              <a:rPr lang="zh-CN" altLang="zh-CN" sz="2400" dirty="0">
                <a:latin typeface="华文楷体" panose="02010600040101010101" pitchFamily="2" charset="-122"/>
                <a:ea typeface="华文楷体" panose="02010600040101010101" pitchFamily="2" charset="-122"/>
                <a:cs typeface="Times New Roman" panose="02020603050405020304" pitchFamily="18" charset="0"/>
              </a:rPr>
              <a:t>）</a:t>
            </a:r>
            <a:endParaRPr lang="zh-CN" altLang="en-US" sz="2400" dirty="0"/>
          </a:p>
        </p:txBody>
      </p:sp>
    </p:spTree>
    <p:extLst>
      <p:ext uri="{BB962C8B-B14F-4D97-AF65-F5344CB8AC3E}">
        <p14:creationId xmlns:p14="http://schemas.microsoft.com/office/powerpoint/2010/main" val="3935886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100"/>
                                        </p:tgtEl>
                                        <p:attrNameLst>
                                          <p:attrName>style.visibility</p:attrName>
                                        </p:attrNameLst>
                                      </p:cBhvr>
                                      <p:to>
                                        <p:strVal val="visible"/>
                                      </p:to>
                                    </p:set>
                                    <p:anim calcmode="lin" valueType="num">
                                      <p:cBhvr additive="base">
                                        <p:cTn id="11" dur="500" fill="hold"/>
                                        <p:tgtEl>
                                          <p:spTgt spid="4100"/>
                                        </p:tgtEl>
                                        <p:attrNameLst>
                                          <p:attrName>ppt_x</p:attrName>
                                        </p:attrNameLst>
                                      </p:cBhvr>
                                      <p:tavLst>
                                        <p:tav tm="0">
                                          <p:val>
                                            <p:strVal val="#ppt_x"/>
                                          </p:val>
                                        </p:tav>
                                        <p:tav tm="100000">
                                          <p:val>
                                            <p:strVal val="#ppt_x"/>
                                          </p:val>
                                        </p:tav>
                                      </p:tavLst>
                                    </p:anim>
                                    <p:anim calcmode="lin" valueType="num">
                                      <p:cBhvr additive="base">
                                        <p:cTn id="12" dur="500" fill="hold"/>
                                        <p:tgtEl>
                                          <p:spTgt spid="410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102"/>
                                        </p:tgtEl>
                                        <p:attrNameLst>
                                          <p:attrName>style.visibility</p:attrName>
                                        </p:attrNameLst>
                                      </p:cBhvr>
                                      <p:to>
                                        <p:strVal val="visible"/>
                                      </p:to>
                                    </p:set>
                                    <p:anim calcmode="lin" valueType="num">
                                      <p:cBhvr additive="base">
                                        <p:cTn id="23" dur="500" fill="hold"/>
                                        <p:tgtEl>
                                          <p:spTgt spid="4102"/>
                                        </p:tgtEl>
                                        <p:attrNameLst>
                                          <p:attrName>ppt_x</p:attrName>
                                        </p:attrNameLst>
                                      </p:cBhvr>
                                      <p:tavLst>
                                        <p:tav tm="0">
                                          <p:val>
                                            <p:strVal val="#ppt_x"/>
                                          </p:val>
                                        </p:tav>
                                        <p:tav tm="100000">
                                          <p:val>
                                            <p:strVal val="#ppt_x"/>
                                          </p:val>
                                        </p:tav>
                                      </p:tavLst>
                                    </p:anim>
                                    <p:anim calcmode="lin" valueType="num">
                                      <p:cBhvr additive="base">
                                        <p:cTn id="24" dur="500" fill="hold"/>
                                        <p:tgtEl>
                                          <p:spTgt spid="410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2" grpId="0"/>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7470C4-D301-F00F-7F7E-C7C8643145E1}"/>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CC523A86-A5C3-22C8-3B81-C0D165CAF89B}"/>
              </a:ext>
            </a:extLst>
          </p:cNvPr>
          <p:cNvSpPr txBox="1"/>
          <p:nvPr/>
        </p:nvSpPr>
        <p:spPr>
          <a:xfrm>
            <a:off x="1092096" y="662349"/>
            <a:ext cx="10804525" cy="1164775"/>
          </a:xfrm>
          <a:prstGeom prst="rect">
            <a:avLst/>
          </a:prstGeom>
        </p:spPr>
        <p:txBody>
          <a:bodyPr wrap="square">
            <a:noAutofit/>
          </a:bodyPr>
          <a:lstStyle/>
          <a:p>
            <a:pPr marL="0"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（二）基尼系数法</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基尼系数计算方法</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endParaRPr>
          </a:p>
          <a:p>
            <a:pPr marL="0" indent="252095" algn="just" defTabSz="266700">
              <a:lnSpc>
                <a:spcPct val="150000"/>
              </a:lnSpc>
              <a:spcAft>
                <a:spcPct val="0"/>
              </a:spcAft>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a:t>
            </a:r>
            <a:endParaRPr lang="en-US" sz="2400" b="1" dirty="0">
              <a:latin typeface="Times New Roman" panose="02020603050405020304" pitchFamily="18" charset="0"/>
              <a:ea typeface="华文楷体" panose="02010600040101010101" charset="-122"/>
              <a:cs typeface="Times New Roman" panose="02020603050405020304" pitchFamily="18" charset="0"/>
              <a:sym typeface="+mn-ea"/>
            </a:endParaRPr>
          </a:p>
        </p:txBody>
      </p:sp>
      <p:sp>
        <p:nvSpPr>
          <p:cNvPr id="13315" name="Rectangle 5">
            <a:extLst>
              <a:ext uri="{FF2B5EF4-FFF2-40B4-BE49-F238E27FC236}">
                <a16:creationId xmlns:a16="http://schemas.microsoft.com/office/drawing/2014/main" id="{CB017D15-04DE-B819-A1F9-B588819A5609}"/>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916EADE7-744E-1FF6-402B-3A9DF17EEB20}"/>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a:extLst>
              <a:ext uri="{FF2B5EF4-FFF2-40B4-BE49-F238E27FC236}">
                <a16:creationId xmlns:a16="http://schemas.microsoft.com/office/drawing/2014/main" id="{B800EDDC-B276-69EC-FD4A-44F228F9155D}"/>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26</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E9D5B210-C7D4-D629-80E9-30DC82690011}"/>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一、常用测度方法</a:t>
            </a:r>
          </a:p>
        </p:txBody>
      </p:sp>
      <p:sp>
        <p:nvSpPr>
          <p:cNvPr id="2" name="Rectangle 1">
            <a:extLst>
              <a:ext uri="{FF2B5EF4-FFF2-40B4-BE49-F238E27FC236}">
                <a16:creationId xmlns:a16="http://schemas.microsoft.com/office/drawing/2014/main" id="{FDA3C7D9-A45C-5DDB-9190-72CF9FDBE082}"/>
              </a:ext>
            </a:extLst>
          </p:cNvPr>
          <p:cNvSpPr>
            <a:spLocks noChangeArrowheads="1"/>
          </p:cNvSpPr>
          <p:nvPr/>
        </p:nvSpPr>
        <p:spPr bwMode="auto">
          <a:xfrm>
            <a:off x="957684" y="2000709"/>
            <a:ext cx="11100966"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048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304800" algn="l" defTabSz="914400" rtl="0" eaLnBrk="0" fontAlgn="base" latinLnBrk="0" hangingPunct="0">
              <a:lnSpc>
                <a:spcPct val="10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如果各组人口比重相等，则可简化为：</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a:t>
            </a:r>
            <a:endParaRPr lang="en-US" altLang="zh-CN" sz="2400" dirty="0">
              <a:latin typeface="华文楷体" panose="02010600040101010101" pitchFamily="2" charset="-122"/>
              <a:ea typeface="华文楷体" panose="02010600040101010101" pitchFamily="2" charset="-122"/>
              <a:cs typeface="Times New Roman" panose="02020603050405020304" pitchFamily="18" charset="0"/>
            </a:endParaRPr>
          </a:p>
          <a:p>
            <a:pPr marL="0" marR="0" lvl="0" indent="304800" algn="l" defTabSz="914400" rtl="0" eaLnBrk="0" fontAlgn="base" latinLnBrk="0" hangingPunct="0">
              <a:lnSpc>
                <a:spcPct val="100000"/>
              </a:lnSpc>
              <a:spcBef>
                <a:spcPct val="0"/>
              </a:spcBef>
              <a:spcAft>
                <a:spcPct val="0"/>
              </a:spcAft>
              <a:buClrTx/>
              <a:buSzTx/>
              <a:buFontTx/>
              <a:buNone/>
              <a:tabLst/>
            </a:pP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也可通过求</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B</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计算基尼系数：</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a:t>
            </a:r>
            <a:endParaRPr kumimoji="0" lang="en-US"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如各组人口比重相等，也可简化为：</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a:t>
            </a:r>
            <a:endParaRPr kumimoji="0" lang="en-US"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304800" algn="l" defTabSz="914400" rtl="0" eaLnBrk="0" fontAlgn="base" latinLnBrk="0" hangingPunct="0">
              <a:lnSpc>
                <a:spcPct val="10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可以验证，式（6.6）与式（6.4）结果等价。将全社会总收入记作</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Y</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，第</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i</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组收入比重</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V</a:t>
            </a:r>
            <a:r>
              <a:rPr kumimoji="0" lang="zh-CN" altLang="zh-CN" sz="2400" b="0" i="1" u="none" strike="noStrike" cap="none" normalizeH="0" baseline="-3000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i</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Y</a:t>
            </a:r>
            <a:r>
              <a:rPr kumimoji="0" lang="zh-CN" altLang="zh-CN" sz="2400" b="0" i="1" u="none" strike="noStrike" cap="none" normalizeH="0" baseline="-3000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i</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Y</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，此时可直接使用收入绝对值进行计算。</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p:txBody>
      </p:sp>
      <p:pic>
        <p:nvPicPr>
          <p:cNvPr id="5122" name="Picture 2">
            <a:extLst>
              <a:ext uri="{FF2B5EF4-FFF2-40B4-BE49-F238E27FC236}">
                <a16:creationId xmlns:a16="http://schemas.microsoft.com/office/drawing/2014/main" id="{FB0CCD44-338F-C7C9-F0AD-27F2B8FC93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6573" y="2371143"/>
            <a:ext cx="4085256" cy="870266"/>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a:extLst>
              <a:ext uri="{FF2B5EF4-FFF2-40B4-BE49-F238E27FC236}">
                <a16:creationId xmlns:a16="http://schemas.microsoft.com/office/drawing/2014/main" id="{8954D3F0-98F2-E035-05D6-40E642F0EA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6573" y="3469720"/>
            <a:ext cx="4854247" cy="870266"/>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C4F756D3-17E1-CAFC-BE94-B6AFC453B6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6573" y="4621795"/>
            <a:ext cx="7641838" cy="889606"/>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a:extLst>
              <a:ext uri="{FF2B5EF4-FFF2-40B4-BE49-F238E27FC236}">
                <a16:creationId xmlns:a16="http://schemas.microsoft.com/office/drawing/2014/main" id="{DD00324A-0596-685B-60C6-706F5000E274}"/>
              </a:ext>
            </a:extLst>
          </p:cNvPr>
          <p:cNvSpPr txBox="1"/>
          <p:nvPr/>
        </p:nvSpPr>
        <p:spPr>
          <a:xfrm>
            <a:off x="10000507" y="2388313"/>
            <a:ext cx="2200915" cy="738664"/>
          </a:xfrm>
          <a:prstGeom prst="rect">
            <a:avLst/>
          </a:prstGeom>
          <a:noFill/>
        </p:spPr>
        <p:txBody>
          <a:bodyPr wrap="square" rtlCol="0">
            <a:spAutoFit/>
          </a:bodyPr>
          <a:lstStyle/>
          <a:p>
            <a:r>
              <a:rPr lang="zh-CN" altLang="en-US" sz="2400" dirty="0">
                <a:latin typeface="+mn-ea"/>
              </a:rPr>
              <a:t>（</a:t>
            </a:r>
            <a:r>
              <a:rPr lang="en-US" altLang="zh-CN" sz="2400" dirty="0">
                <a:latin typeface="+mn-ea"/>
              </a:rPr>
              <a:t>6.4</a:t>
            </a:r>
            <a:r>
              <a:rPr lang="zh-CN" altLang="en-US" sz="2400" dirty="0">
                <a:latin typeface="+mn-ea"/>
              </a:rPr>
              <a:t>）</a:t>
            </a:r>
          </a:p>
          <a:p>
            <a:endParaRPr lang="zh-CN" altLang="en-US" dirty="0"/>
          </a:p>
        </p:txBody>
      </p:sp>
      <p:sp>
        <p:nvSpPr>
          <p:cNvPr id="7" name="文本框 6">
            <a:extLst>
              <a:ext uri="{FF2B5EF4-FFF2-40B4-BE49-F238E27FC236}">
                <a16:creationId xmlns:a16="http://schemas.microsoft.com/office/drawing/2014/main" id="{1C14CE6D-F286-D951-303E-A6502231ACA0}"/>
              </a:ext>
            </a:extLst>
          </p:cNvPr>
          <p:cNvSpPr txBox="1"/>
          <p:nvPr/>
        </p:nvSpPr>
        <p:spPr>
          <a:xfrm>
            <a:off x="10000508" y="3601322"/>
            <a:ext cx="2200915" cy="738664"/>
          </a:xfrm>
          <a:prstGeom prst="rect">
            <a:avLst/>
          </a:prstGeom>
          <a:noFill/>
        </p:spPr>
        <p:txBody>
          <a:bodyPr wrap="square" rtlCol="0">
            <a:spAutoFit/>
          </a:bodyPr>
          <a:lstStyle/>
          <a:p>
            <a:r>
              <a:rPr lang="zh-CN" altLang="en-US" sz="2400" dirty="0">
                <a:latin typeface="+mn-ea"/>
              </a:rPr>
              <a:t>（</a:t>
            </a:r>
            <a:r>
              <a:rPr lang="en-US" altLang="zh-CN" sz="2400" dirty="0">
                <a:latin typeface="+mn-ea"/>
              </a:rPr>
              <a:t>6.5</a:t>
            </a:r>
            <a:r>
              <a:rPr lang="zh-CN" altLang="en-US" sz="2400" dirty="0">
                <a:latin typeface="+mn-ea"/>
              </a:rPr>
              <a:t>）</a:t>
            </a:r>
          </a:p>
          <a:p>
            <a:endParaRPr lang="zh-CN" altLang="en-US" dirty="0"/>
          </a:p>
        </p:txBody>
      </p:sp>
      <p:sp>
        <p:nvSpPr>
          <p:cNvPr id="10" name="文本框 9">
            <a:extLst>
              <a:ext uri="{FF2B5EF4-FFF2-40B4-BE49-F238E27FC236}">
                <a16:creationId xmlns:a16="http://schemas.microsoft.com/office/drawing/2014/main" id="{963E8363-4DE3-F94C-5332-1D0511EA2530}"/>
              </a:ext>
            </a:extLst>
          </p:cNvPr>
          <p:cNvSpPr txBox="1"/>
          <p:nvPr/>
        </p:nvSpPr>
        <p:spPr>
          <a:xfrm>
            <a:off x="10030779" y="4836231"/>
            <a:ext cx="2200915" cy="738664"/>
          </a:xfrm>
          <a:prstGeom prst="rect">
            <a:avLst/>
          </a:prstGeom>
          <a:noFill/>
        </p:spPr>
        <p:txBody>
          <a:bodyPr wrap="square" rtlCol="0">
            <a:spAutoFit/>
          </a:bodyPr>
          <a:lstStyle/>
          <a:p>
            <a:r>
              <a:rPr lang="zh-CN" altLang="en-US" sz="2400" dirty="0">
                <a:latin typeface="+mn-ea"/>
              </a:rPr>
              <a:t>（</a:t>
            </a:r>
            <a:r>
              <a:rPr lang="en-US" altLang="zh-CN" sz="2400" dirty="0">
                <a:latin typeface="+mn-ea"/>
              </a:rPr>
              <a:t>6.6</a:t>
            </a:r>
            <a:r>
              <a:rPr lang="zh-CN" altLang="en-US" sz="2400" dirty="0">
                <a:latin typeface="+mn-ea"/>
              </a:rPr>
              <a:t>）</a:t>
            </a:r>
          </a:p>
          <a:p>
            <a:endParaRPr lang="zh-CN" altLang="en-US" dirty="0"/>
          </a:p>
        </p:txBody>
      </p:sp>
    </p:spTree>
    <p:extLst>
      <p:ext uri="{BB962C8B-B14F-4D97-AF65-F5344CB8AC3E}">
        <p14:creationId xmlns:p14="http://schemas.microsoft.com/office/powerpoint/2010/main" val="220382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ppt_x"/>
                                          </p:val>
                                        </p:tav>
                                        <p:tav tm="100000">
                                          <p:val>
                                            <p:strVal val="#ppt_x"/>
                                          </p:val>
                                        </p:tav>
                                      </p:tavLst>
                                    </p:anim>
                                    <p:anim calcmode="lin" valueType="num">
                                      <p:cBhvr additive="base">
                                        <p:cTn id="8" dur="500" fill="hold"/>
                                        <p:tgtEl>
                                          <p:spTgt spid="512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123"/>
                                        </p:tgtEl>
                                        <p:attrNameLst>
                                          <p:attrName>style.visibility</p:attrName>
                                        </p:attrNameLst>
                                      </p:cBhvr>
                                      <p:to>
                                        <p:strVal val="visible"/>
                                      </p:to>
                                    </p:set>
                                    <p:anim calcmode="lin" valueType="num">
                                      <p:cBhvr additive="base">
                                        <p:cTn id="23" dur="500" fill="hold"/>
                                        <p:tgtEl>
                                          <p:spTgt spid="5123"/>
                                        </p:tgtEl>
                                        <p:attrNameLst>
                                          <p:attrName>ppt_x</p:attrName>
                                        </p:attrNameLst>
                                      </p:cBhvr>
                                      <p:tavLst>
                                        <p:tav tm="0">
                                          <p:val>
                                            <p:strVal val="#ppt_x"/>
                                          </p:val>
                                        </p:tav>
                                        <p:tav tm="100000">
                                          <p:val>
                                            <p:strVal val="#ppt_x"/>
                                          </p:val>
                                        </p:tav>
                                      </p:tavLst>
                                    </p:anim>
                                    <p:anim calcmode="lin" valueType="num">
                                      <p:cBhvr additive="base">
                                        <p:cTn id="24" dur="500" fill="hold"/>
                                        <p:tgtEl>
                                          <p:spTgt spid="5123"/>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5124"/>
                                        </p:tgtEl>
                                        <p:attrNameLst>
                                          <p:attrName>style.visibility</p:attrName>
                                        </p:attrNameLst>
                                      </p:cBhvr>
                                      <p:to>
                                        <p:strVal val="visible"/>
                                      </p:to>
                                    </p:set>
                                    <p:anim calcmode="lin" valueType="num">
                                      <p:cBhvr additive="base">
                                        <p:cTn id="27" dur="500" fill="hold"/>
                                        <p:tgtEl>
                                          <p:spTgt spid="5124"/>
                                        </p:tgtEl>
                                        <p:attrNameLst>
                                          <p:attrName>ppt_x</p:attrName>
                                        </p:attrNameLst>
                                      </p:cBhvr>
                                      <p:tavLst>
                                        <p:tav tm="0">
                                          <p:val>
                                            <p:strVal val="#ppt_x"/>
                                          </p:val>
                                        </p:tav>
                                        <p:tav tm="100000">
                                          <p:val>
                                            <p:strVal val="#ppt_x"/>
                                          </p:val>
                                        </p:tav>
                                      </p:tavLst>
                                    </p:anim>
                                    <p:anim calcmode="lin" valueType="num">
                                      <p:cBhvr additive="base">
                                        <p:cTn id="28" dur="500" fill="hold"/>
                                        <p:tgtEl>
                                          <p:spTgt spid="512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6FE133-FB2A-C6ED-3911-28DD6EB7F0A3}"/>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062537B1-988A-2AEF-4E1D-2502344F3EDE}"/>
              </a:ext>
            </a:extLst>
          </p:cNvPr>
          <p:cNvSpPr txBox="1"/>
          <p:nvPr/>
        </p:nvSpPr>
        <p:spPr>
          <a:xfrm>
            <a:off x="878517" y="515215"/>
            <a:ext cx="10239271" cy="1242259"/>
          </a:xfrm>
          <a:prstGeom prst="rect">
            <a:avLst/>
          </a:prstGeom>
        </p:spPr>
        <p:txBody>
          <a:bodyPr wrap="square">
            <a:noAutofit/>
          </a:bodyPr>
          <a:lstStyle/>
          <a:p>
            <a:pPr marL="0" indent="252095" algn="just" defTabSz="266700">
              <a:lnSpc>
                <a:spcPct val="13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（二）基尼系数法</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30000"/>
              </a:lnSpc>
              <a:spcAft>
                <a:spcPct val="0"/>
              </a:spcAft>
            </a:pPr>
            <a:r>
              <a:rPr lang="en-US" altLang="zh-CN" sz="2800" b="1" dirty="0">
                <a:solidFill>
                  <a:schemeClr val="accent2"/>
                </a:solidFill>
                <a:latin typeface="华文楷体" panose="02010600040101010101" charset="-122"/>
                <a:ea typeface="华文楷体" panose="02010600040101010101" charset="-122"/>
                <a:cs typeface="Times New Roman" panose="02020603050405020304" pitchFamily="18" charset="0"/>
                <a:sym typeface="+mn-ea"/>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基尼系数计算方法</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endParaRPr>
          </a:p>
          <a:p>
            <a:pPr marL="0" indent="252095" algn="just" defTabSz="266700">
              <a:lnSpc>
                <a:spcPct val="150000"/>
              </a:lnSpc>
              <a:spcAft>
                <a:spcPct val="0"/>
              </a:spcAft>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a:t>
            </a:r>
            <a:endParaRPr lang="en-US" sz="2400" b="1" dirty="0">
              <a:latin typeface="Times New Roman" panose="02020603050405020304" pitchFamily="18" charset="0"/>
              <a:ea typeface="华文楷体" panose="02010600040101010101" charset="-122"/>
              <a:cs typeface="Times New Roman" panose="02020603050405020304" pitchFamily="18" charset="0"/>
              <a:sym typeface="+mn-ea"/>
            </a:endParaRPr>
          </a:p>
        </p:txBody>
      </p:sp>
      <p:sp>
        <p:nvSpPr>
          <p:cNvPr id="13315" name="Rectangle 5">
            <a:extLst>
              <a:ext uri="{FF2B5EF4-FFF2-40B4-BE49-F238E27FC236}">
                <a16:creationId xmlns:a16="http://schemas.microsoft.com/office/drawing/2014/main" id="{32D05ECE-BB27-974C-A186-7E4BCCF4B071}"/>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E97985AD-BC3C-D730-6592-FF236A6C24F8}"/>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a:extLst>
              <a:ext uri="{FF2B5EF4-FFF2-40B4-BE49-F238E27FC236}">
                <a16:creationId xmlns:a16="http://schemas.microsoft.com/office/drawing/2014/main" id="{35289D24-F378-45F0-0686-B6B8BFF4F77B}"/>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27</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8A7BCB1E-57F9-F15D-AFC1-9B1C577CB588}"/>
              </a:ext>
            </a:extLst>
          </p:cNvPr>
          <p:cNvSpPr>
            <a:spLocks noChangeArrowheads="1"/>
          </p:cNvSpPr>
          <p:nvPr/>
        </p:nvSpPr>
        <p:spPr bwMode="auto">
          <a:xfrm>
            <a:off x="763744" y="-18935"/>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一、常用测度方法</a:t>
            </a:r>
          </a:p>
        </p:txBody>
      </p:sp>
      <p:sp>
        <p:nvSpPr>
          <p:cNvPr id="2" name="Rectangle 1">
            <a:extLst>
              <a:ext uri="{FF2B5EF4-FFF2-40B4-BE49-F238E27FC236}">
                <a16:creationId xmlns:a16="http://schemas.microsoft.com/office/drawing/2014/main" id="{B85D8D80-D2B4-A0CA-B12E-4FD8714D3BB4}"/>
              </a:ext>
            </a:extLst>
          </p:cNvPr>
          <p:cNvSpPr>
            <a:spLocks noChangeArrowheads="1"/>
          </p:cNvSpPr>
          <p:nvPr/>
        </p:nvSpPr>
        <p:spPr bwMode="auto">
          <a:xfrm>
            <a:off x="763745" y="1861039"/>
            <a:ext cx="11356294" cy="4379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048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68000" algn="l" defTabSz="914400" rtl="0" eaLnBrk="0" fontAlgn="base" latinLnBrk="0" hangingPunct="0">
              <a:lnSpc>
                <a:spcPct val="13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如果拥有人口五等分数据，将</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n</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=5代入式（6.5），整理得到：</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468000" algn="l" defTabSz="914400" rtl="0" eaLnBrk="0" fontAlgn="base" latinLnBrk="0" hangingPunct="0">
              <a:lnSpc>
                <a:spcPct val="13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a:t>
            </a:r>
            <a:endParaRPr kumimoji="0" lang="en-US"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endParaRPr>
          </a:p>
          <a:p>
            <a:pPr marL="0" marR="0" lvl="0" indent="468000" algn="l" defTabSz="914400" rtl="0" eaLnBrk="0" fontAlgn="base" latinLnBrk="0" hangingPunct="0">
              <a:lnSpc>
                <a:spcPct val="130000"/>
              </a:lnSpc>
              <a:spcBef>
                <a:spcPct val="0"/>
              </a:spcBef>
              <a:spcAft>
                <a:spcPct val="0"/>
              </a:spcAft>
              <a:buClrTx/>
              <a:buSzTx/>
              <a:buFontTx/>
              <a:buNone/>
              <a:tabLst/>
            </a:pP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468000" algn="l" defTabSz="914400" rtl="0" eaLnBrk="0" fontAlgn="base" latinLnBrk="0" hangingPunct="0">
              <a:lnSpc>
                <a:spcPct val="13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再假设各组收入比重为等差序列（即</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V</a:t>
            </a:r>
            <a:r>
              <a:rPr kumimoji="0" lang="zh-CN" altLang="zh-CN" sz="2400" b="0" i="1" u="none" strike="noStrike" cap="none" normalizeH="0" baseline="-3000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i+1</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V</a:t>
            </a:r>
            <a:r>
              <a:rPr kumimoji="0" lang="zh-CN" altLang="zh-CN" sz="2400" b="0" i="1" u="none" strike="noStrike" cap="none" normalizeH="0" baseline="-3000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i</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D</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），可进一步简化为</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G</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V</a:t>
            </a:r>
            <a:r>
              <a:rPr kumimoji="0" lang="zh-CN" altLang="zh-CN" sz="2400" b="0" i="0" u="none" strike="noStrike" cap="none" normalizeH="0" baseline="-3000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5</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V</a:t>
            </a:r>
            <a:r>
              <a:rPr kumimoji="0" lang="zh-CN" altLang="zh-CN" sz="2400" b="0" i="0" u="none" strike="noStrike" cap="none" normalizeH="0" baseline="-3000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1</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。这种简易测定法的计算量极小，具有操作优势；但其假定过强且误差很大，不推荐采用。</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468000" algn="l" defTabSz="914400" rtl="0" eaLnBrk="0" fontAlgn="base" latinLnBrk="0" hangingPunct="0">
              <a:lnSpc>
                <a:spcPct val="13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上述分组计算法无需设定洛伦兹曲线的函数形式，具有较好的可操作性。但其用线段代替弧线求面积，会造成对基尼系数的低估，分组越少则低估程度越大。Sundrum（1990）指出，分组数超过10后，低估偏误几乎可以忽略。</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p:txBody>
      </p:sp>
      <p:pic>
        <p:nvPicPr>
          <p:cNvPr id="6146" name="Picture 2">
            <a:extLst>
              <a:ext uri="{FF2B5EF4-FFF2-40B4-BE49-F238E27FC236}">
                <a16:creationId xmlns:a16="http://schemas.microsoft.com/office/drawing/2014/main" id="{CA998B93-3E6D-400B-A75B-B99F102630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4629" y="2561681"/>
            <a:ext cx="6233243" cy="823636"/>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a:extLst>
              <a:ext uri="{FF2B5EF4-FFF2-40B4-BE49-F238E27FC236}">
                <a16:creationId xmlns:a16="http://schemas.microsoft.com/office/drawing/2014/main" id="{20116BC9-913C-152E-8A07-4587638F9ED3}"/>
              </a:ext>
            </a:extLst>
          </p:cNvPr>
          <p:cNvSpPr txBox="1"/>
          <p:nvPr/>
        </p:nvSpPr>
        <p:spPr>
          <a:xfrm>
            <a:off x="10660334" y="2599781"/>
            <a:ext cx="1788056" cy="738664"/>
          </a:xfrm>
          <a:prstGeom prst="rect">
            <a:avLst/>
          </a:prstGeom>
          <a:noFill/>
        </p:spPr>
        <p:txBody>
          <a:bodyPr wrap="square" rtlCol="0">
            <a:spAutoFit/>
          </a:bodyPr>
          <a:lstStyle/>
          <a:p>
            <a:r>
              <a:rPr lang="zh-CN" altLang="en-US" sz="2400" dirty="0"/>
              <a:t>（</a:t>
            </a:r>
            <a:r>
              <a:rPr lang="en-US" altLang="zh-CN" sz="2400" dirty="0"/>
              <a:t>6.7</a:t>
            </a:r>
            <a:r>
              <a:rPr lang="zh-CN" altLang="en-US" sz="2400" dirty="0"/>
              <a:t>）</a:t>
            </a:r>
          </a:p>
          <a:p>
            <a:endParaRPr lang="zh-CN" altLang="en-US" dirty="0"/>
          </a:p>
        </p:txBody>
      </p:sp>
    </p:spTree>
    <p:extLst>
      <p:ext uri="{BB962C8B-B14F-4D97-AF65-F5344CB8AC3E}">
        <p14:creationId xmlns:p14="http://schemas.microsoft.com/office/powerpoint/2010/main" val="211803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146"/>
                                        </p:tgtEl>
                                        <p:attrNameLst>
                                          <p:attrName>style.visibility</p:attrName>
                                        </p:attrNameLst>
                                      </p:cBhvr>
                                      <p:to>
                                        <p:strVal val="visible"/>
                                      </p:to>
                                    </p:set>
                                    <p:anim calcmode="lin" valueType="num">
                                      <p:cBhvr additive="base">
                                        <p:cTn id="11" dur="500" fill="hold"/>
                                        <p:tgtEl>
                                          <p:spTgt spid="6146"/>
                                        </p:tgtEl>
                                        <p:attrNameLst>
                                          <p:attrName>ppt_x</p:attrName>
                                        </p:attrNameLst>
                                      </p:cBhvr>
                                      <p:tavLst>
                                        <p:tav tm="0">
                                          <p:val>
                                            <p:strVal val="#ppt_x"/>
                                          </p:val>
                                        </p:tav>
                                        <p:tav tm="100000">
                                          <p:val>
                                            <p:strVal val="#ppt_x"/>
                                          </p:val>
                                        </p:tav>
                                      </p:tavLst>
                                    </p:anim>
                                    <p:anim calcmode="lin" valueType="num">
                                      <p:cBhvr additive="base">
                                        <p:cTn id="12" dur="500" fill="hold"/>
                                        <p:tgtEl>
                                          <p:spTgt spid="614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96ED4B-AB25-D216-88FE-BE30C4E5F664}"/>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EDF923A9-7471-1505-72B7-464E23425E93}"/>
              </a:ext>
            </a:extLst>
          </p:cNvPr>
          <p:cNvSpPr txBox="1"/>
          <p:nvPr/>
        </p:nvSpPr>
        <p:spPr>
          <a:xfrm>
            <a:off x="861591" y="545900"/>
            <a:ext cx="11113770" cy="1336225"/>
          </a:xfrm>
          <a:prstGeom prst="rect">
            <a:avLst/>
          </a:prstGeom>
        </p:spPr>
        <p:txBody>
          <a:bodyPr wrap="square">
            <a:noAutofit/>
          </a:bodyPr>
          <a:lstStyle/>
          <a:p>
            <a:pPr marL="0"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（二）基尼系数法</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2.</a:t>
            </a:r>
            <a:r>
              <a:rPr lang="zh-CN" altLang="en-US" sz="2400" b="1" dirty="0">
                <a:solidFill>
                  <a:schemeClr val="accent1"/>
                </a:solidFill>
                <a:latin typeface="华文楷体" panose="02010600040101010101" charset="-122"/>
                <a:ea typeface="华文楷体" panose="02010600040101010101" charset="-122"/>
                <a:cs typeface="Times New Roman" panose="02020603050405020304" pitchFamily="18" charset="0"/>
                <a:sym typeface="+mn-ea"/>
              </a:rPr>
              <a:t>基尼系数优缺点</a:t>
            </a:r>
            <a:endParaRPr lang="en-US" sz="2400" b="1" dirty="0">
              <a:latin typeface="Times New Roman" panose="02020603050405020304" pitchFamily="18" charset="0"/>
              <a:ea typeface="华文楷体" panose="02010600040101010101" charset="-122"/>
              <a:cs typeface="Times New Roman" panose="02020603050405020304" pitchFamily="18" charset="0"/>
              <a:sym typeface="+mn-ea"/>
            </a:endParaRPr>
          </a:p>
        </p:txBody>
      </p:sp>
      <p:sp>
        <p:nvSpPr>
          <p:cNvPr id="13315" name="Rectangle 5">
            <a:extLst>
              <a:ext uri="{FF2B5EF4-FFF2-40B4-BE49-F238E27FC236}">
                <a16:creationId xmlns:a16="http://schemas.microsoft.com/office/drawing/2014/main" id="{77720C2C-35C1-F596-C5D4-0B829F7D74C6}"/>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B4E153AC-3482-8C75-EFAC-A44386D6B86B}"/>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a:extLst>
              <a:ext uri="{FF2B5EF4-FFF2-40B4-BE49-F238E27FC236}">
                <a16:creationId xmlns:a16="http://schemas.microsoft.com/office/drawing/2014/main" id="{70689BFE-AFC8-4E57-1F0F-C61355577B7C}"/>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28</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D30B2306-29B8-E366-49CF-C7FDF4A0B29D}"/>
              </a:ext>
            </a:extLst>
          </p:cNvPr>
          <p:cNvSpPr>
            <a:spLocks noChangeArrowheads="1"/>
          </p:cNvSpPr>
          <p:nvPr/>
        </p:nvSpPr>
        <p:spPr bwMode="auto">
          <a:xfrm>
            <a:off x="861591" y="0"/>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一、常用测度方法</a:t>
            </a:r>
          </a:p>
        </p:txBody>
      </p:sp>
      <p:sp>
        <p:nvSpPr>
          <p:cNvPr id="4" name="文本框 3">
            <a:extLst>
              <a:ext uri="{FF2B5EF4-FFF2-40B4-BE49-F238E27FC236}">
                <a16:creationId xmlns:a16="http://schemas.microsoft.com/office/drawing/2014/main" id="{1B4BE3D1-BA62-69CB-1DD3-442215DFB40E}"/>
              </a:ext>
            </a:extLst>
          </p:cNvPr>
          <p:cNvSpPr txBox="1"/>
          <p:nvPr/>
        </p:nvSpPr>
        <p:spPr>
          <a:xfrm>
            <a:off x="499844" y="1786092"/>
            <a:ext cx="7930838" cy="4524315"/>
          </a:xfrm>
          <a:prstGeom prst="rect">
            <a:avLst/>
          </a:prstGeom>
          <a:noFill/>
        </p:spPr>
        <p:txBody>
          <a:bodyPr wrap="square">
            <a:spAutoFit/>
          </a:bodyPr>
          <a:lstStyle/>
          <a:p>
            <a:pPr marL="0" marR="0" indent="612000" algn="just">
              <a:buNone/>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1</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）基尼系数衡量收入相对差距。假如每个家庭收入翻番，高收入家庭收入增长绝对额更大，低收入家庭感觉差距扩大。但所有家庭收入相对差距不变，故基尼系数不变。</a:t>
            </a:r>
            <a:endParaRPr lang="zh-CN" altLang="en-US" sz="2400" kern="100" dirty="0">
              <a:effectLst/>
              <a:latin typeface="华文楷体" panose="02010600040101010101" pitchFamily="2" charset="-122"/>
              <a:ea typeface="华文楷体" panose="02010600040101010101" pitchFamily="2" charset="-122"/>
            </a:endParaRPr>
          </a:p>
          <a:p>
            <a:pPr marL="0" marR="0" indent="612000" algn="just">
              <a:buNone/>
            </a:pPr>
            <a:r>
              <a:rPr lang="zh-CN" altLang="en-US" sz="2400" kern="100" dirty="0">
                <a:effectLst/>
                <a:latin typeface="华文楷体" panose="02010600040101010101" pitchFamily="2" charset="-122"/>
                <a:ea typeface="华文楷体" panose="02010600040101010101" pitchFamily="2" charset="-122"/>
              </a:rPr>
              <a:t>（</a:t>
            </a:r>
            <a:r>
              <a:rPr lang="en-US" altLang="zh-CN" sz="2400" kern="100" dirty="0">
                <a:effectLst/>
                <a:latin typeface="华文楷体" panose="02010600040101010101" pitchFamily="2" charset="-122"/>
                <a:ea typeface="华文楷体" panose="02010600040101010101" pitchFamily="2" charset="-122"/>
              </a:rPr>
              <a:t>2</a:t>
            </a:r>
            <a:r>
              <a:rPr lang="zh-CN" altLang="en-US"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基尼系数反映收入总体差距。相等的基尼系数对应的洛伦兹曲线并非唯一</a:t>
            </a:r>
            <a:r>
              <a:rPr lang="zh-CN" altLang="en-US"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图</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6-7</a:t>
            </a:r>
            <a:r>
              <a:rPr lang="zh-CN" altLang="en-US" sz="2400" kern="100" dirty="0">
                <a:effectLst/>
                <a:latin typeface="华文楷体" panose="02010600040101010101" pitchFamily="2" charset="-122"/>
                <a:ea typeface="华文楷体" panose="02010600040101010101" pitchFamily="2" charset="-122"/>
              </a:rPr>
              <a:t>中</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L1</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和</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L2</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反映的收入分配结构不同，基尼系数却无法明辨。当某一群体相对另一群体的收入差距变大，基尼系数未必</a:t>
            </a:r>
            <a:r>
              <a:rPr lang="zh-CN" altLang="en-US" sz="2400" kern="100" dirty="0">
                <a:effectLst/>
                <a:latin typeface="华文楷体" panose="02010600040101010101" pitchFamily="2" charset="-122"/>
                <a:ea typeface="华文楷体" panose="02010600040101010101" pitchFamily="2" charset="-122"/>
              </a:rPr>
              <a:t>能有效反映</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，故</a:t>
            </a:r>
            <a:r>
              <a:rPr lang="zh-CN" altLang="en-US" sz="2400" kern="100" dirty="0">
                <a:effectLst/>
                <a:latin typeface="华文楷体" panose="02010600040101010101" pitchFamily="2" charset="-122"/>
                <a:ea typeface="华文楷体" panose="02010600040101010101" pitchFamily="2" charset="-122"/>
              </a:rPr>
              <a:t>其</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对反映贫富差距不够准确</a:t>
            </a:r>
            <a:r>
              <a:rPr lang="zh-CN" altLang="en-US" sz="2400" kern="100" dirty="0">
                <a:effectLst/>
                <a:latin typeface="华文楷体" panose="02010600040101010101" pitchFamily="2" charset="-122"/>
                <a:ea typeface="华文楷体" panose="02010600040101010101" pitchFamily="2" charset="-122"/>
              </a:rPr>
              <a:t>和</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全面。</a:t>
            </a:r>
            <a:endParaRPr lang="zh-CN" altLang="en-US" sz="2400" kern="100" dirty="0">
              <a:effectLst/>
              <a:latin typeface="华文楷体" panose="02010600040101010101" pitchFamily="2" charset="-122"/>
              <a:ea typeface="华文楷体" panose="02010600040101010101" pitchFamily="2" charset="-122"/>
            </a:endParaRPr>
          </a:p>
          <a:p>
            <a:pPr marL="0" marR="0" indent="612000" algn="just">
              <a:buNone/>
              <a:tabLst>
                <a:tab pos="457200" algn="l"/>
              </a:tabLst>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3</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）基尼系数仅测收入差距大小。基尼系数</a:t>
            </a:r>
            <a:r>
              <a:rPr lang="zh-CN" altLang="en-US" sz="2400" kern="100" dirty="0">
                <a:effectLst/>
                <a:latin typeface="华文楷体" panose="02010600040101010101" pitchFamily="2" charset="-122"/>
                <a:ea typeface="华文楷体" panose="02010600040101010101" pitchFamily="2" charset="-122"/>
              </a:rPr>
              <a:t>既</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不能衡量收入差距</a:t>
            </a:r>
            <a:r>
              <a:rPr lang="zh-CN" altLang="en-US" sz="2400" kern="100" dirty="0">
                <a:effectLst/>
                <a:latin typeface="华文楷体" panose="02010600040101010101" pitchFamily="2" charset="-122"/>
                <a:ea typeface="华文楷体" panose="02010600040101010101" pitchFamily="2" charset="-122"/>
              </a:rPr>
              <a:t>的</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成因，也无法判断其合理性。必须深入开展制度研究，才有可能找出成因并推动减弱不公平性。</a:t>
            </a:r>
            <a:endParaRPr lang="zh-CN" altLang="en-US" sz="2400" kern="100" dirty="0">
              <a:effectLst/>
              <a:latin typeface="华文楷体" panose="02010600040101010101" pitchFamily="2" charset="-122"/>
              <a:ea typeface="华文楷体" panose="02010600040101010101" pitchFamily="2" charset="-122"/>
            </a:endParaRPr>
          </a:p>
        </p:txBody>
      </p:sp>
      <p:pic>
        <p:nvPicPr>
          <p:cNvPr id="5" name="图片 4">
            <a:extLst>
              <a:ext uri="{FF2B5EF4-FFF2-40B4-BE49-F238E27FC236}">
                <a16:creationId xmlns:a16="http://schemas.microsoft.com/office/drawing/2014/main" id="{D0E23D71-ED5F-E3D2-B4C4-B13723BCE7E6}"/>
              </a:ext>
            </a:extLst>
          </p:cNvPr>
          <p:cNvPicPr>
            <a:picLocks noChangeArrowheads="1"/>
          </p:cNvPicPr>
          <p:nvPr/>
        </p:nvPicPr>
        <p:blipFill>
          <a:blip r:embed="rId2">
            <a:extLst>
              <a:ext uri="{28A0092B-C50C-407E-A947-70E740481C1C}">
                <a14:useLocalDpi xmlns:a14="http://schemas.microsoft.com/office/drawing/2010/main" val="0"/>
              </a:ext>
            </a:extLst>
          </a:blip>
          <a:srcRect b="-89"/>
          <a:stretch>
            <a:fillRect/>
          </a:stretch>
        </p:blipFill>
        <p:spPr>
          <a:xfrm>
            <a:off x="8430682" y="924049"/>
            <a:ext cx="3761319" cy="4984118"/>
          </a:xfrm>
          <a:prstGeom prst="rect">
            <a:avLst/>
          </a:prstGeom>
          <a:noFill/>
          <a:ln>
            <a:noFill/>
          </a:ln>
        </p:spPr>
      </p:pic>
      <p:sp>
        <p:nvSpPr>
          <p:cNvPr id="10" name="文本框 9">
            <a:extLst>
              <a:ext uri="{FF2B5EF4-FFF2-40B4-BE49-F238E27FC236}">
                <a16:creationId xmlns:a16="http://schemas.microsoft.com/office/drawing/2014/main" id="{69D018FD-C4F5-E700-5040-9DF1699DE5A3}"/>
              </a:ext>
            </a:extLst>
          </p:cNvPr>
          <p:cNvSpPr txBox="1"/>
          <p:nvPr/>
        </p:nvSpPr>
        <p:spPr>
          <a:xfrm>
            <a:off x="7448550" y="5908167"/>
            <a:ext cx="6172200" cy="369332"/>
          </a:xfrm>
          <a:prstGeom prst="rect">
            <a:avLst/>
          </a:prstGeom>
          <a:noFill/>
        </p:spPr>
        <p:txBody>
          <a:bodyPr wrap="square">
            <a:spAutoFit/>
          </a:bodyPr>
          <a:lstStyle/>
          <a:p>
            <a:pPr marL="0" marR="0" algn="ctr">
              <a:spcAft>
                <a:spcPts val="780"/>
              </a:spcAft>
              <a:buNone/>
            </a:pPr>
            <a:r>
              <a:rPr lang="zh-CN" altLang="en-US" sz="1800" b="1" kern="100" dirty="0">
                <a:effectLst/>
                <a:latin typeface="宋体" panose="02010600030101010101" pitchFamily="2" charset="-122"/>
                <a:ea typeface="宋体" panose="02010600030101010101" pitchFamily="2" charset="-122"/>
              </a:rPr>
              <a:t>图</a:t>
            </a:r>
            <a:r>
              <a:rPr lang="en-US" altLang="zh-CN" sz="1800" b="1" kern="100" dirty="0">
                <a:effectLst/>
                <a:latin typeface="Times New Roman" panose="02020603050405020304" pitchFamily="18" charset="0"/>
                <a:ea typeface="宋体" panose="02010600030101010101" pitchFamily="2" charset="-122"/>
              </a:rPr>
              <a:t>6-7  </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基尼系数</a:t>
            </a:r>
            <a:r>
              <a:rPr lang="zh-CN" altLang="en-US" sz="1800" b="1" kern="100" dirty="0">
                <a:effectLst/>
                <a:latin typeface="宋体" panose="02010600030101010101" pitchFamily="2" charset="-122"/>
                <a:ea typeface="宋体" panose="02010600030101010101" pitchFamily="2" charset="-122"/>
              </a:rPr>
              <a:t>存在判别盲区</a:t>
            </a:r>
            <a:endParaRPr lang="zh-CN" altLang="en-US" sz="18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720113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圆角矩形 51"/>
          <p:cNvSpPr/>
          <p:nvPr/>
        </p:nvSpPr>
        <p:spPr>
          <a:xfrm>
            <a:off x="1817488"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4" name="标题 53"/>
          <p:cNvSpPr>
            <a:spLocks noGrp="1"/>
          </p:cNvSpPr>
          <p:nvPr>
            <p:ph type="ctrTitle"/>
          </p:nvPr>
        </p:nvSpPr>
        <p:spPr/>
        <p:txBody>
          <a:bodyPr/>
          <a:lstStyle/>
          <a:p>
            <a:endParaRPr lang="zh-CN" altLang="en-US"/>
          </a:p>
        </p:txBody>
      </p:sp>
      <p:pic>
        <p:nvPicPr>
          <p:cNvPr id="55" name="图片 54"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4098"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第一节 </a:t>
            </a:r>
            <a:r>
              <a:rPr lang="zh-CN" altLang="en-US" sz="4400" b="1" dirty="0">
                <a:latin typeface="楷体" panose="02010609060101010101" charset="-122"/>
                <a:ea typeface="楷体" panose="02010609060101010101" charset="-122"/>
                <a:cs typeface="楷体" panose="02010609060101010101" charset="-122"/>
                <a:sym typeface="+mn-ea"/>
              </a:rPr>
              <a:t>国民收入分配统计基本理论</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4"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a:t>
            </a:fld>
            <a:endParaRPr lang="zh-CN" altLang="en-US" sz="2000" dirty="0">
              <a:solidFill>
                <a:schemeClr val="tx1"/>
              </a:solidFill>
            </a:endParaRPr>
          </a:p>
        </p:txBody>
      </p:sp>
      <p:sp>
        <p:nvSpPr>
          <p:cNvPr id="5" name="Rectangle 9"/>
          <p:cNvSpPr txBox="1">
            <a:spLocks noChangeArrowheads="1"/>
          </p:cNvSpPr>
          <p:nvPr/>
        </p:nvSpPr>
        <p:spPr>
          <a:xfrm>
            <a:off x="2587902" y="3150881"/>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a:t>
            </a:r>
            <a:r>
              <a:rPr lang="zh-CN" altLang="en-US" sz="3600" b="1" dirty="0">
                <a:solidFill>
                  <a:srgbClr val="0070C0"/>
                </a:solidFill>
                <a:latin typeface="楷体" panose="02010609060101010101" charset="-122"/>
                <a:ea typeface="楷体" panose="02010609060101010101" charset="-122"/>
              </a:rPr>
              <a:t>收入分配概念</a:t>
            </a: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a:t>
            </a:r>
            <a:r>
              <a:rPr lang="zh-CN" altLang="en-US" sz="3600" b="1" dirty="0">
                <a:solidFill>
                  <a:srgbClr val="0070C0"/>
                </a:solidFill>
                <a:latin typeface="楷体" panose="02010609060101010101" charset="-122"/>
                <a:ea typeface="楷体" panose="02010609060101010101" charset="-122"/>
              </a:rPr>
              <a:t>收入分配分类</a:t>
            </a: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三、</a:t>
            </a:r>
            <a:r>
              <a:rPr lang="zh-CN" altLang="en-US" sz="3600" b="1" dirty="0">
                <a:solidFill>
                  <a:srgbClr val="0070C0"/>
                </a:solidFill>
                <a:latin typeface="楷体" panose="02010609060101010101" charset="-122"/>
                <a:ea typeface="楷体" panose="02010609060101010101" charset="-122"/>
              </a:rPr>
              <a:t>收入分配理论</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cs typeface="楷体" panose="02010609060101010101" charset="-122"/>
                <a:sym typeface="+mn-ea"/>
              </a:rPr>
              <a:t>四、</a:t>
            </a:r>
            <a:r>
              <a:rPr lang="zh-CN" altLang="en-US" sz="3600" b="1" dirty="0">
                <a:solidFill>
                  <a:srgbClr val="0070C0"/>
                </a:solidFill>
                <a:latin typeface="楷体" panose="02010609060101010101" charset="-122"/>
                <a:ea typeface="楷体" panose="02010609060101010101" charset="-122"/>
              </a:rPr>
              <a:t>收入指标关系</a:t>
            </a:r>
          </a:p>
          <a:p>
            <a:pPr algn="l">
              <a:lnSpc>
                <a:spcPct val="150000"/>
              </a:lnSpc>
            </a:pPr>
            <a:endParaRPr lang="zh-CN" altLang="en-US" sz="3600" b="1" dirty="0">
              <a:solidFill>
                <a:srgbClr val="0070C0"/>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BF1512-B469-9102-8B01-4CBA026FB919}"/>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64E00547-9A98-BA49-5C0C-ADF3FC607861}"/>
              </a:ext>
            </a:extLst>
          </p:cNvPr>
          <p:cNvSpPr txBox="1"/>
          <p:nvPr/>
        </p:nvSpPr>
        <p:spPr>
          <a:xfrm>
            <a:off x="697388" y="591759"/>
            <a:ext cx="10804525" cy="1364800"/>
          </a:xfrm>
          <a:prstGeom prst="rect">
            <a:avLst/>
          </a:prstGeom>
        </p:spPr>
        <p:txBody>
          <a:bodyPr wrap="square">
            <a:noAutofit/>
          </a:bodyPr>
          <a:lstStyle/>
          <a:p>
            <a:pPr marL="0" indent="252095" algn="just" defTabSz="266700">
              <a:lnSpc>
                <a:spcPct val="13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（三）专门指数法</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30000"/>
              </a:lnSpc>
              <a:spcAft>
                <a:spcPct val="0"/>
              </a:spcAft>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阿特金森指数</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endParaRPr>
          </a:p>
        </p:txBody>
      </p:sp>
      <p:sp>
        <p:nvSpPr>
          <p:cNvPr id="13315" name="Rectangle 5">
            <a:extLst>
              <a:ext uri="{FF2B5EF4-FFF2-40B4-BE49-F238E27FC236}">
                <a16:creationId xmlns:a16="http://schemas.microsoft.com/office/drawing/2014/main" id="{9F53EDDC-083E-218E-4B56-F1D1FEA1466C}"/>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B334BD49-1EDC-6346-8933-5E06733E2201}"/>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a:extLst>
              <a:ext uri="{FF2B5EF4-FFF2-40B4-BE49-F238E27FC236}">
                <a16:creationId xmlns:a16="http://schemas.microsoft.com/office/drawing/2014/main" id="{26EF8140-14FD-81D9-9E48-881C963A6419}"/>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29</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6C2A57FD-78C8-629E-1F39-26EBEA6E330E}"/>
              </a:ext>
            </a:extLst>
          </p:cNvPr>
          <p:cNvSpPr>
            <a:spLocks noChangeArrowheads="1"/>
          </p:cNvSpPr>
          <p:nvPr/>
        </p:nvSpPr>
        <p:spPr bwMode="auto">
          <a:xfrm>
            <a:off x="798036" y="-22828"/>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一、常用测度方法</a:t>
            </a:r>
          </a:p>
        </p:txBody>
      </p:sp>
      <p:sp>
        <p:nvSpPr>
          <p:cNvPr id="2" name="Rectangle 1">
            <a:extLst>
              <a:ext uri="{FF2B5EF4-FFF2-40B4-BE49-F238E27FC236}">
                <a16:creationId xmlns:a16="http://schemas.microsoft.com/office/drawing/2014/main" id="{74EAF8B3-10D6-31E1-D03C-C172182603B0}"/>
              </a:ext>
            </a:extLst>
          </p:cNvPr>
          <p:cNvSpPr>
            <a:spLocks noChangeArrowheads="1"/>
          </p:cNvSpPr>
          <p:nvPr/>
        </p:nvSpPr>
        <p:spPr bwMode="auto">
          <a:xfrm>
            <a:off x="536226" y="1482893"/>
            <a:ext cx="11544789" cy="4859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048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540000" algn="l" defTabSz="914400" rtl="0" eaLnBrk="0" fontAlgn="base" latinLnBrk="0" hangingPunct="0">
              <a:lnSpc>
                <a:spcPct val="13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该指数是Atkinson借鉴各类不均等测度方法，提出的基于社会福利函数的测度方法。其明确以平等主义为价值判断基础，核心公式为</a:t>
            </a:r>
            <a:r>
              <a:rPr kumimoji="0" lang="en-US"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a:t>
            </a:r>
            <a:endParaRPr kumimoji="0" lang="en-US"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endParaRPr>
          </a:p>
          <a:p>
            <a:pPr marL="0" marR="0" lvl="0" indent="540000" algn="l" defTabSz="914400" rtl="0" eaLnBrk="0" fontAlgn="ctr" latinLnBrk="0" hangingPunct="0">
              <a:lnSpc>
                <a:spcPct val="13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540000" algn="l" defTabSz="914400" rtl="0" eaLnBrk="0" fontAlgn="base" latinLnBrk="0" hangingPunct="0">
              <a:lnSpc>
                <a:spcPct val="13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其中，等价敏感平均收入      定义为：实际收入分布之下的社会总福利，与每个人享受该收入时的社会总福利相等；常用计算公式为                        </a:t>
            </a:r>
            <a:r>
              <a:rPr kumimoji="0" lang="en-US"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，非负参数       为反映对不均等的厌恶程度。阿特金森指数值域为[0,1]，收入分配越均，      越接近均值</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μ</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，阿特金森指数越接近0。</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540000" algn="l" defTabSz="914400" rtl="0" eaLnBrk="0" fontAlgn="base" latinLnBrk="0" hangingPunct="0">
              <a:lnSpc>
                <a:spcPct val="13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阿特金森指数对收入在不同阶层之间的转移相当敏感，且与不平等厌恶程度有明确关联，逻辑上较为严密。但其社会效用函数使用收入绝对值，没有考虑不同个体在收入阶梯的相对位置，加之无法进行分解，难以获得广泛应用。</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p:txBody>
      </p:sp>
      <p:pic>
        <p:nvPicPr>
          <p:cNvPr id="7170" name="Picture 2">
            <a:extLst>
              <a:ext uri="{FF2B5EF4-FFF2-40B4-BE49-F238E27FC236}">
                <a16:creationId xmlns:a16="http://schemas.microsoft.com/office/drawing/2014/main" id="{65259D05-514B-3297-6424-197064FA21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6558" y="2479662"/>
            <a:ext cx="2345404" cy="637338"/>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a:extLst>
              <a:ext uri="{FF2B5EF4-FFF2-40B4-BE49-F238E27FC236}">
                <a16:creationId xmlns:a16="http://schemas.microsoft.com/office/drawing/2014/main" id="{75AF09FE-C9FE-2612-C6A3-67A2BD193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3975" y="3002960"/>
            <a:ext cx="361336" cy="501855"/>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a:extLst>
              <a:ext uri="{FF2B5EF4-FFF2-40B4-BE49-F238E27FC236}">
                <a16:creationId xmlns:a16="http://schemas.microsoft.com/office/drawing/2014/main" id="{18CD9A8E-05FD-2F9C-3554-0BC4ADE036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1203" y="3420155"/>
            <a:ext cx="3093843" cy="615271"/>
          </a:xfrm>
          <a:prstGeom prst="rect">
            <a:avLst/>
          </a:prstGeom>
          <a:noFill/>
          <a:extLst>
            <a:ext uri="{909E8E84-426E-40DD-AFC4-6F175D3DCCD1}">
              <a14:hiddenFill xmlns:a14="http://schemas.microsoft.com/office/drawing/2010/main">
                <a:solidFill>
                  <a:srgbClr val="FFFFFF"/>
                </a:solidFill>
              </a14:hiddenFill>
            </a:ext>
          </a:extLst>
        </p:spPr>
      </p:pic>
      <p:pic>
        <p:nvPicPr>
          <p:cNvPr id="7173" name="Picture 5">
            <a:extLst>
              <a:ext uri="{FF2B5EF4-FFF2-40B4-BE49-F238E27FC236}">
                <a16:creationId xmlns:a16="http://schemas.microsoft.com/office/drawing/2014/main" id="{26851600-88AC-084D-0D4C-EB8676F01C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1423" y="4035426"/>
            <a:ext cx="372176" cy="398760"/>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a:extLst>
              <a:ext uri="{FF2B5EF4-FFF2-40B4-BE49-F238E27FC236}">
                <a16:creationId xmlns:a16="http://schemas.microsoft.com/office/drawing/2014/main" id="{88BCD7F5-7D3F-D9A2-A90C-5F3A1AB6CF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5904" y="3050090"/>
            <a:ext cx="361336" cy="501855"/>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a:extLst>
              <a:ext uri="{FF2B5EF4-FFF2-40B4-BE49-F238E27FC236}">
                <a16:creationId xmlns:a16="http://schemas.microsoft.com/office/drawing/2014/main" id="{DCCD5B00-7DED-19CF-BF68-3670E53B8CCE}"/>
              </a:ext>
            </a:extLst>
          </p:cNvPr>
          <p:cNvSpPr txBox="1"/>
          <p:nvPr/>
        </p:nvSpPr>
        <p:spPr>
          <a:xfrm>
            <a:off x="10782235" y="2541295"/>
            <a:ext cx="1235315" cy="461665"/>
          </a:xfrm>
          <a:prstGeom prst="rect">
            <a:avLst/>
          </a:prstGeom>
          <a:noFill/>
        </p:spPr>
        <p:txBody>
          <a:bodyPr wrap="square" rtlCol="0">
            <a:spAutoFit/>
          </a:bodyPr>
          <a:lstStyle/>
          <a:p>
            <a:r>
              <a:rPr lang="zh-CN" altLang="zh-CN" sz="2400" dirty="0">
                <a:latin typeface="华文楷体" panose="02010600040101010101" pitchFamily="2" charset="-122"/>
                <a:ea typeface="华文楷体" panose="02010600040101010101" pitchFamily="2" charset="-122"/>
                <a:cs typeface="Times New Roman" panose="02020603050405020304" pitchFamily="18" charset="0"/>
              </a:rPr>
              <a:t>（6.8）</a:t>
            </a:r>
            <a:endParaRPr lang="zh-CN" altLang="en-US" sz="2400" dirty="0"/>
          </a:p>
        </p:txBody>
      </p:sp>
      <p:pic>
        <p:nvPicPr>
          <p:cNvPr id="5" name="Picture 3">
            <a:extLst>
              <a:ext uri="{FF2B5EF4-FFF2-40B4-BE49-F238E27FC236}">
                <a16:creationId xmlns:a16="http://schemas.microsoft.com/office/drawing/2014/main" id="{31EA7A61-6B74-82BD-8EB5-F48A9F0BDC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0577" y="3937663"/>
            <a:ext cx="361336" cy="501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8615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170"/>
                                        </p:tgtEl>
                                        <p:attrNameLst>
                                          <p:attrName>style.visibility</p:attrName>
                                        </p:attrNameLst>
                                      </p:cBhvr>
                                      <p:to>
                                        <p:strVal val="visible"/>
                                      </p:to>
                                    </p:set>
                                    <p:anim calcmode="lin" valueType="num">
                                      <p:cBhvr additive="base">
                                        <p:cTn id="11" dur="500" fill="hold"/>
                                        <p:tgtEl>
                                          <p:spTgt spid="7170"/>
                                        </p:tgtEl>
                                        <p:attrNameLst>
                                          <p:attrName>ppt_x</p:attrName>
                                        </p:attrNameLst>
                                      </p:cBhvr>
                                      <p:tavLst>
                                        <p:tav tm="0">
                                          <p:val>
                                            <p:strVal val="#ppt_x"/>
                                          </p:val>
                                        </p:tav>
                                        <p:tav tm="100000">
                                          <p:val>
                                            <p:strVal val="#ppt_x"/>
                                          </p:val>
                                        </p:tav>
                                      </p:tavLst>
                                    </p:anim>
                                    <p:anim calcmode="lin" valueType="num">
                                      <p:cBhvr additive="base">
                                        <p:cTn id="12" dur="500" fill="hold"/>
                                        <p:tgtEl>
                                          <p:spTgt spid="717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171"/>
                                        </p:tgtEl>
                                        <p:attrNameLst>
                                          <p:attrName>style.visibility</p:attrName>
                                        </p:attrNameLst>
                                      </p:cBhvr>
                                      <p:to>
                                        <p:strVal val="visible"/>
                                      </p:to>
                                    </p:set>
                                    <p:anim calcmode="lin" valueType="num">
                                      <p:cBhvr additive="base">
                                        <p:cTn id="15" dur="500" fill="hold"/>
                                        <p:tgtEl>
                                          <p:spTgt spid="7171"/>
                                        </p:tgtEl>
                                        <p:attrNameLst>
                                          <p:attrName>ppt_x</p:attrName>
                                        </p:attrNameLst>
                                      </p:cBhvr>
                                      <p:tavLst>
                                        <p:tav tm="0">
                                          <p:val>
                                            <p:strVal val="#ppt_x"/>
                                          </p:val>
                                        </p:tav>
                                        <p:tav tm="100000">
                                          <p:val>
                                            <p:strVal val="#ppt_x"/>
                                          </p:val>
                                        </p:tav>
                                      </p:tavLst>
                                    </p:anim>
                                    <p:anim calcmode="lin" valueType="num">
                                      <p:cBhvr additive="base">
                                        <p:cTn id="16" dur="500" fill="hold"/>
                                        <p:tgtEl>
                                          <p:spTgt spid="717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172"/>
                                        </p:tgtEl>
                                        <p:attrNameLst>
                                          <p:attrName>style.visibility</p:attrName>
                                        </p:attrNameLst>
                                      </p:cBhvr>
                                      <p:to>
                                        <p:strVal val="visible"/>
                                      </p:to>
                                    </p:set>
                                    <p:anim calcmode="lin" valueType="num">
                                      <p:cBhvr additive="base">
                                        <p:cTn id="19" dur="500" fill="hold"/>
                                        <p:tgtEl>
                                          <p:spTgt spid="7172"/>
                                        </p:tgtEl>
                                        <p:attrNameLst>
                                          <p:attrName>ppt_x</p:attrName>
                                        </p:attrNameLst>
                                      </p:cBhvr>
                                      <p:tavLst>
                                        <p:tav tm="0">
                                          <p:val>
                                            <p:strVal val="#ppt_x"/>
                                          </p:val>
                                        </p:tav>
                                        <p:tav tm="100000">
                                          <p:val>
                                            <p:strVal val="#ppt_x"/>
                                          </p:val>
                                        </p:tav>
                                      </p:tavLst>
                                    </p:anim>
                                    <p:anim calcmode="lin" valueType="num">
                                      <p:cBhvr additive="base">
                                        <p:cTn id="20" dur="500" fill="hold"/>
                                        <p:tgtEl>
                                          <p:spTgt spid="717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7173"/>
                                        </p:tgtEl>
                                        <p:attrNameLst>
                                          <p:attrName>style.visibility</p:attrName>
                                        </p:attrNameLst>
                                      </p:cBhvr>
                                      <p:to>
                                        <p:strVal val="visible"/>
                                      </p:to>
                                    </p:set>
                                    <p:anim calcmode="lin" valueType="num">
                                      <p:cBhvr additive="base">
                                        <p:cTn id="27" dur="500" fill="hold"/>
                                        <p:tgtEl>
                                          <p:spTgt spid="7173"/>
                                        </p:tgtEl>
                                        <p:attrNameLst>
                                          <p:attrName>ppt_x</p:attrName>
                                        </p:attrNameLst>
                                      </p:cBhvr>
                                      <p:tavLst>
                                        <p:tav tm="0">
                                          <p:val>
                                            <p:strVal val="#ppt_x"/>
                                          </p:val>
                                        </p:tav>
                                        <p:tav tm="100000">
                                          <p:val>
                                            <p:strVal val="#ppt_x"/>
                                          </p:val>
                                        </p:tav>
                                      </p:tavLst>
                                    </p:anim>
                                    <p:anim calcmode="lin" valueType="num">
                                      <p:cBhvr additive="base">
                                        <p:cTn id="28" dur="500" fill="hold"/>
                                        <p:tgtEl>
                                          <p:spTgt spid="717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DF2565-B2D5-BF1C-B678-6B9123148D8C}"/>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3C44FF63-0761-2161-3F9C-F6C3D914F80C}"/>
              </a:ext>
            </a:extLst>
          </p:cNvPr>
          <p:cNvSpPr txBox="1"/>
          <p:nvPr/>
        </p:nvSpPr>
        <p:spPr>
          <a:xfrm>
            <a:off x="928797" y="706617"/>
            <a:ext cx="4617001" cy="1233866"/>
          </a:xfrm>
          <a:prstGeom prst="rect">
            <a:avLst/>
          </a:prstGeom>
        </p:spPr>
        <p:txBody>
          <a:bodyPr wrap="square">
            <a:noAutofit/>
          </a:bodyPr>
          <a:lstStyle/>
          <a:p>
            <a:pPr marL="0"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（三）专门指数法</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2.</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广义熵指数</a:t>
            </a:r>
            <a:endParaRPr lang="en-US" sz="2400" b="1" dirty="0">
              <a:latin typeface="Times New Roman" panose="02020603050405020304" pitchFamily="18" charset="0"/>
              <a:ea typeface="华文楷体" panose="02010600040101010101" charset="-122"/>
              <a:cs typeface="Times New Roman" panose="02020603050405020304" pitchFamily="18" charset="0"/>
              <a:sym typeface="+mn-ea"/>
            </a:endParaRPr>
          </a:p>
        </p:txBody>
      </p:sp>
      <p:sp>
        <p:nvSpPr>
          <p:cNvPr id="13315" name="Rectangle 5">
            <a:extLst>
              <a:ext uri="{FF2B5EF4-FFF2-40B4-BE49-F238E27FC236}">
                <a16:creationId xmlns:a16="http://schemas.microsoft.com/office/drawing/2014/main" id="{137AEF71-96BC-FEFD-11C0-397AF6D060BD}"/>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5FF4D9A4-7D58-5E2E-5EF8-76EFFE564929}"/>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a:extLst>
              <a:ext uri="{FF2B5EF4-FFF2-40B4-BE49-F238E27FC236}">
                <a16:creationId xmlns:a16="http://schemas.microsoft.com/office/drawing/2014/main" id="{3B19F9D7-25A2-E315-3FBF-B1F776C2532F}"/>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30</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D9197891-F468-5F75-A3C0-6C98802BF9BB}"/>
              </a:ext>
            </a:extLst>
          </p:cNvPr>
          <p:cNvSpPr>
            <a:spLocks noChangeArrowheads="1"/>
          </p:cNvSpPr>
          <p:nvPr/>
        </p:nvSpPr>
        <p:spPr bwMode="auto">
          <a:xfrm>
            <a:off x="928797" y="155991"/>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一、常用测度方法</a:t>
            </a:r>
          </a:p>
        </p:txBody>
      </p:sp>
      <p:sp>
        <p:nvSpPr>
          <p:cNvPr id="2" name="Rectangle 1">
            <a:extLst>
              <a:ext uri="{FF2B5EF4-FFF2-40B4-BE49-F238E27FC236}">
                <a16:creationId xmlns:a16="http://schemas.microsoft.com/office/drawing/2014/main" id="{D4404D8D-5D24-C31E-A356-28BEC097310E}"/>
              </a:ext>
            </a:extLst>
          </p:cNvPr>
          <p:cNvSpPr>
            <a:spLocks noChangeArrowheads="1"/>
          </p:cNvSpPr>
          <p:nvPr/>
        </p:nvSpPr>
        <p:spPr bwMode="auto">
          <a:xfrm>
            <a:off x="802601" y="1750622"/>
            <a:ext cx="11280836"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048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540000" algn="l" defTabSz="914400" rtl="0" eaLnBrk="0" fontAlgn="base" latinLnBrk="0" hangingPunct="0">
              <a:lnSpc>
                <a:spcPct val="15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熵在物理学和信息论中分别用于度量系统无序程度或平均信息量。经济学中用于度量概率分布的随机度，即多个结果不均匀分配的程度。</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540000" algn="l" defTabSz="914400" rtl="0" eaLnBrk="0" fontAlgn="base" latinLnBrk="0" hangingPunct="0">
              <a:lnSpc>
                <a:spcPct val="15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在此基础上，进一步构造广义熵（Generalized Entropy, GE）指数：</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540000" algn="l" defTabSz="914400" rtl="0" eaLnBrk="0" fontAlgn="ctr" latinLnBrk="0" hangingPunct="0">
              <a:lnSpc>
                <a:spcPct val="15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a:t>
            </a:r>
            <a:endParaRPr kumimoji="0" lang="en-US"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endParaRPr>
          </a:p>
          <a:p>
            <a:pPr marL="0" marR="0" lvl="0" indent="540000" algn="l" defTabSz="914400" rtl="0" eaLnBrk="0" fontAlgn="ctr" latinLnBrk="0" hangingPunct="0">
              <a:lnSpc>
                <a:spcPct val="150000"/>
              </a:lnSpc>
              <a:spcBef>
                <a:spcPct val="0"/>
              </a:spcBef>
              <a:spcAft>
                <a:spcPct val="0"/>
              </a:spcAft>
              <a:buClrTx/>
              <a:buSzTx/>
              <a:buFontTx/>
              <a:buNone/>
              <a:tabLst/>
            </a:pP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540000" algn="l" defTabSz="914400" rtl="0" eaLnBrk="0" fontAlgn="base" latinLnBrk="0" hangingPunct="0">
              <a:lnSpc>
                <a:spcPct val="15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式中，</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μ</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为人均收入；非负常数</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a</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取值越小，GE指数对不平等的厌恶程度越高。</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540000" algn="l" defTabSz="914400" rtl="0" eaLnBrk="0" fontAlgn="base" latinLnBrk="0" hangingPunct="0">
              <a:lnSpc>
                <a:spcPct val="15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取</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a</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=1，反映实际分配与完全均等分配的熵值差异，称为泰尔指数：</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540000" algn="l" defTabSz="914400" rtl="0" eaLnBrk="0" fontAlgn="ctr" latinLnBrk="0" hangingPunct="0">
              <a:lnSpc>
                <a:spcPct val="15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p:txBody>
      </p:sp>
      <p:pic>
        <p:nvPicPr>
          <p:cNvPr id="8194" name="Picture 2">
            <a:extLst>
              <a:ext uri="{FF2B5EF4-FFF2-40B4-BE49-F238E27FC236}">
                <a16:creationId xmlns:a16="http://schemas.microsoft.com/office/drawing/2014/main" id="{19B7D1B2-F499-5CE6-F714-CA0A2E6F61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0413" y="3429000"/>
            <a:ext cx="4975121" cy="1284710"/>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a:extLst>
              <a:ext uri="{FF2B5EF4-FFF2-40B4-BE49-F238E27FC236}">
                <a16:creationId xmlns:a16="http://schemas.microsoft.com/office/drawing/2014/main" id="{12C1BA64-95E6-9E56-1B0B-8C0318703A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9979" y="5659542"/>
            <a:ext cx="5073445" cy="1042467"/>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a:extLst>
              <a:ext uri="{FF2B5EF4-FFF2-40B4-BE49-F238E27FC236}">
                <a16:creationId xmlns:a16="http://schemas.microsoft.com/office/drawing/2014/main" id="{0FC39906-0B94-AF7C-3292-C815D272B604}"/>
              </a:ext>
            </a:extLst>
          </p:cNvPr>
          <p:cNvSpPr txBox="1"/>
          <p:nvPr/>
        </p:nvSpPr>
        <p:spPr>
          <a:xfrm>
            <a:off x="10888524" y="3815962"/>
            <a:ext cx="2094271" cy="461665"/>
          </a:xfrm>
          <a:prstGeom prst="rect">
            <a:avLst/>
          </a:prstGeom>
          <a:noFill/>
        </p:spPr>
        <p:txBody>
          <a:bodyPr wrap="square" rtlCol="0">
            <a:spAutoFit/>
          </a:bodyPr>
          <a:lstStyle/>
          <a:p>
            <a:r>
              <a:rPr lang="zh-CN" altLang="zh-CN" sz="2400" dirty="0">
                <a:latin typeface="华文楷体" panose="02010600040101010101" pitchFamily="2" charset="-122"/>
                <a:ea typeface="华文楷体" panose="02010600040101010101" pitchFamily="2" charset="-122"/>
                <a:cs typeface="Times New Roman" panose="02020603050405020304" pitchFamily="18" charset="0"/>
              </a:rPr>
              <a:t>（6.9）</a:t>
            </a:r>
            <a:endParaRPr lang="zh-CN" altLang="en-US" sz="2400" dirty="0"/>
          </a:p>
        </p:txBody>
      </p:sp>
      <p:sp>
        <p:nvSpPr>
          <p:cNvPr id="5" name="文本框 4">
            <a:extLst>
              <a:ext uri="{FF2B5EF4-FFF2-40B4-BE49-F238E27FC236}">
                <a16:creationId xmlns:a16="http://schemas.microsoft.com/office/drawing/2014/main" id="{DE3E942A-8E13-F59E-FD3F-EE0D57042C21}"/>
              </a:ext>
            </a:extLst>
          </p:cNvPr>
          <p:cNvSpPr txBox="1"/>
          <p:nvPr/>
        </p:nvSpPr>
        <p:spPr>
          <a:xfrm>
            <a:off x="10928026" y="5870421"/>
            <a:ext cx="2094271" cy="461665"/>
          </a:xfrm>
          <a:prstGeom prst="rect">
            <a:avLst/>
          </a:prstGeom>
          <a:noFill/>
        </p:spPr>
        <p:txBody>
          <a:bodyPr wrap="square" rtlCol="0">
            <a:spAutoFit/>
          </a:bodyPr>
          <a:lstStyle/>
          <a:p>
            <a:r>
              <a:rPr lang="zh-CN" altLang="zh-CN" sz="2400" dirty="0">
                <a:latin typeface="华文楷体" panose="02010600040101010101" pitchFamily="2" charset="-122"/>
                <a:ea typeface="华文楷体" panose="02010600040101010101" pitchFamily="2" charset="-122"/>
                <a:cs typeface="Times New Roman" panose="02020603050405020304" pitchFamily="18" charset="0"/>
              </a:rPr>
              <a:t>（6.</a:t>
            </a:r>
            <a:r>
              <a:rPr lang="en-US" altLang="zh-CN" sz="2400" dirty="0">
                <a:latin typeface="华文楷体" panose="02010600040101010101" pitchFamily="2" charset="-122"/>
                <a:ea typeface="华文楷体" panose="02010600040101010101" pitchFamily="2" charset="-122"/>
                <a:cs typeface="Times New Roman" panose="02020603050405020304" pitchFamily="18" charset="0"/>
              </a:rPr>
              <a:t>10</a:t>
            </a:r>
            <a:r>
              <a:rPr lang="zh-CN" altLang="zh-CN" sz="2400" dirty="0">
                <a:latin typeface="华文楷体" panose="02010600040101010101" pitchFamily="2" charset="-122"/>
                <a:ea typeface="华文楷体" panose="02010600040101010101" pitchFamily="2" charset="-122"/>
                <a:cs typeface="Times New Roman" panose="02020603050405020304" pitchFamily="18" charset="0"/>
              </a:rPr>
              <a:t>）</a:t>
            </a:r>
            <a:endParaRPr lang="zh-CN" altLang="en-US" sz="2400" dirty="0"/>
          </a:p>
        </p:txBody>
      </p:sp>
    </p:spTree>
    <p:extLst>
      <p:ext uri="{BB962C8B-B14F-4D97-AF65-F5344CB8AC3E}">
        <p14:creationId xmlns:p14="http://schemas.microsoft.com/office/powerpoint/2010/main" val="1468307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194"/>
                                        </p:tgtEl>
                                        <p:attrNameLst>
                                          <p:attrName>style.visibility</p:attrName>
                                        </p:attrNameLst>
                                      </p:cBhvr>
                                      <p:to>
                                        <p:strVal val="visible"/>
                                      </p:to>
                                    </p:set>
                                    <p:anim calcmode="lin" valueType="num">
                                      <p:cBhvr additive="base">
                                        <p:cTn id="11" dur="500" fill="hold"/>
                                        <p:tgtEl>
                                          <p:spTgt spid="8194"/>
                                        </p:tgtEl>
                                        <p:attrNameLst>
                                          <p:attrName>ppt_x</p:attrName>
                                        </p:attrNameLst>
                                      </p:cBhvr>
                                      <p:tavLst>
                                        <p:tav tm="0">
                                          <p:val>
                                            <p:strVal val="#ppt_x"/>
                                          </p:val>
                                        </p:tav>
                                        <p:tav tm="100000">
                                          <p:val>
                                            <p:strVal val="#ppt_x"/>
                                          </p:val>
                                        </p:tav>
                                      </p:tavLst>
                                    </p:anim>
                                    <p:anim calcmode="lin" valueType="num">
                                      <p:cBhvr additive="base">
                                        <p:cTn id="12" dur="500" fill="hold"/>
                                        <p:tgtEl>
                                          <p:spTgt spid="819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195"/>
                                        </p:tgtEl>
                                        <p:attrNameLst>
                                          <p:attrName>style.visibility</p:attrName>
                                        </p:attrNameLst>
                                      </p:cBhvr>
                                      <p:to>
                                        <p:strVal val="visible"/>
                                      </p:to>
                                    </p:set>
                                    <p:anim calcmode="lin" valueType="num">
                                      <p:cBhvr additive="base">
                                        <p:cTn id="19" dur="500" fill="hold"/>
                                        <p:tgtEl>
                                          <p:spTgt spid="8195"/>
                                        </p:tgtEl>
                                        <p:attrNameLst>
                                          <p:attrName>ppt_x</p:attrName>
                                        </p:attrNameLst>
                                      </p:cBhvr>
                                      <p:tavLst>
                                        <p:tav tm="0">
                                          <p:val>
                                            <p:strVal val="#ppt_x"/>
                                          </p:val>
                                        </p:tav>
                                        <p:tav tm="100000">
                                          <p:val>
                                            <p:strVal val="#ppt_x"/>
                                          </p:val>
                                        </p:tav>
                                      </p:tavLst>
                                    </p:anim>
                                    <p:anim calcmode="lin" valueType="num">
                                      <p:cBhvr additive="base">
                                        <p:cTn id="20" dur="500" fill="hold"/>
                                        <p:tgtEl>
                                          <p:spTgt spid="819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37EDA1-433C-7DAC-2652-ADC08B3EFF07}"/>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F9F0E705-E40F-B0A8-3B74-4B2103278BF4}"/>
              </a:ext>
            </a:extLst>
          </p:cNvPr>
          <p:cNvSpPr txBox="1"/>
          <p:nvPr/>
        </p:nvSpPr>
        <p:spPr>
          <a:xfrm>
            <a:off x="655572" y="835257"/>
            <a:ext cx="4617001" cy="1233866"/>
          </a:xfrm>
          <a:prstGeom prst="rect">
            <a:avLst/>
          </a:prstGeom>
        </p:spPr>
        <p:txBody>
          <a:bodyPr wrap="square">
            <a:noAutofit/>
          </a:bodyPr>
          <a:lstStyle/>
          <a:p>
            <a:pPr marL="0" indent="252095" algn="just" defTabSz="266700">
              <a:lnSpc>
                <a:spcPct val="13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（三）专门指数法</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30000"/>
              </a:lnSpc>
              <a:spcAft>
                <a:spcPct val="0"/>
              </a:spcAft>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2.</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广义熵指数</a:t>
            </a:r>
            <a:endParaRPr lang="en-US" sz="2400" b="1" dirty="0">
              <a:latin typeface="Times New Roman" panose="02020603050405020304" pitchFamily="18" charset="0"/>
              <a:ea typeface="华文楷体" panose="02010600040101010101" charset="-122"/>
              <a:cs typeface="Times New Roman" panose="02020603050405020304" pitchFamily="18" charset="0"/>
              <a:sym typeface="+mn-ea"/>
            </a:endParaRPr>
          </a:p>
        </p:txBody>
      </p:sp>
      <p:sp>
        <p:nvSpPr>
          <p:cNvPr id="13315" name="Rectangle 5">
            <a:extLst>
              <a:ext uri="{FF2B5EF4-FFF2-40B4-BE49-F238E27FC236}">
                <a16:creationId xmlns:a16="http://schemas.microsoft.com/office/drawing/2014/main" id="{B3600870-C4BD-2CF4-03B2-25A81434AB41}"/>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184310F3-14E6-EE9D-EBF5-545F5D53C22A}"/>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a:extLst>
              <a:ext uri="{FF2B5EF4-FFF2-40B4-BE49-F238E27FC236}">
                <a16:creationId xmlns:a16="http://schemas.microsoft.com/office/drawing/2014/main" id="{064DD039-59C1-E1EB-5E9F-87FA8E70ADF3}"/>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31</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F10E8EDA-FF87-665A-E975-8ABBF4846ACE}"/>
              </a:ext>
            </a:extLst>
          </p:cNvPr>
          <p:cNvSpPr>
            <a:spLocks noChangeArrowheads="1"/>
          </p:cNvSpPr>
          <p:nvPr/>
        </p:nvSpPr>
        <p:spPr bwMode="auto">
          <a:xfrm>
            <a:off x="655572" y="-18248"/>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一、常用测度方法</a:t>
            </a:r>
          </a:p>
        </p:txBody>
      </p:sp>
      <p:sp>
        <p:nvSpPr>
          <p:cNvPr id="2" name="Rectangle 1">
            <a:extLst>
              <a:ext uri="{FF2B5EF4-FFF2-40B4-BE49-F238E27FC236}">
                <a16:creationId xmlns:a16="http://schemas.microsoft.com/office/drawing/2014/main" id="{F0C766FA-F54C-EC2C-78F6-B4845D120DAB}"/>
              </a:ext>
            </a:extLst>
          </p:cNvPr>
          <p:cNvSpPr>
            <a:spLocks noChangeArrowheads="1"/>
          </p:cNvSpPr>
          <p:nvPr/>
        </p:nvSpPr>
        <p:spPr bwMode="auto">
          <a:xfrm>
            <a:off x="487823" y="1541857"/>
            <a:ext cx="11916899" cy="3806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048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540000" algn="l" defTabSz="914400" rtl="0" eaLnBrk="0" fontAlgn="base" latinLnBrk="0" hangingPunct="0">
              <a:lnSpc>
                <a:spcPct val="120000"/>
              </a:lnSpc>
              <a:spcBef>
                <a:spcPct val="0"/>
              </a:spcBef>
              <a:spcAft>
                <a:spcPct val="0"/>
              </a:spcAft>
              <a:buClrTx/>
              <a:buSzTx/>
              <a:buFontTx/>
              <a:buNone/>
              <a:tabLst/>
            </a:pP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540000" algn="l" defTabSz="914400" rtl="0" eaLnBrk="0" fontAlgn="base" latinLnBrk="0" hangingPunct="0">
              <a:lnSpc>
                <a:spcPct val="15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取</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a</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=0，得到平均对数偏差(Mean Logarithmic Deviation, MLD)指数：</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540000" algn="l" defTabSz="914400" rtl="0" eaLnBrk="0" fontAlgn="ctr" latinLnBrk="0" hangingPunct="0">
              <a:lnSpc>
                <a:spcPct val="15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a:t>
            </a:r>
            <a:endParaRPr kumimoji="0" lang="en-US"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endParaRPr>
          </a:p>
          <a:p>
            <a:pPr marL="0" marR="0" lvl="0" indent="540000" algn="l" defTabSz="914400" rtl="0" eaLnBrk="0" fontAlgn="ctr" latinLnBrk="0" hangingPunct="0">
              <a:lnSpc>
                <a:spcPct val="150000"/>
              </a:lnSpc>
              <a:spcBef>
                <a:spcPct val="0"/>
              </a:spcBef>
              <a:spcAft>
                <a:spcPct val="0"/>
              </a:spcAft>
              <a:buClrTx/>
              <a:buSzTx/>
              <a:buFontTx/>
              <a:buNone/>
              <a:tabLst/>
            </a:pP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540000" algn="l" defTabSz="914400" rtl="0" eaLnBrk="0" fontAlgn="base" latinLnBrk="0" hangingPunct="0">
              <a:lnSpc>
                <a:spcPct val="150000"/>
              </a:lnSpc>
              <a:spcBef>
                <a:spcPct val="0"/>
              </a:spcBef>
              <a:spcAft>
                <a:spcPct val="0"/>
              </a:spcAft>
              <a:buClrTx/>
              <a:buSzTx/>
              <a:buFontTx/>
              <a:buNone/>
              <a:tabLst/>
            </a:pP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a</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=2时，GE指数等于变异系数平方的一半，该设定对收入差异持更加接纳的态度。</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540000" algn="l" defTabSz="914400" rtl="0" eaLnBrk="0" fontAlgn="base" latinLnBrk="0" hangingPunct="0">
              <a:lnSpc>
                <a:spcPct val="15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广义熵指数具有良好的理论性质，能够灵活满足不同厌恶程度下对收入不均等的测度需要，且具有良好的可分解性。但其计算复杂，且</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a</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选择较主观，令其应用受到限制。</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p:txBody>
      </p:sp>
      <p:pic>
        <p:nvPicPr>
          <p:cNvPr id="8196" name="Picture 4">
            <a:extLst>
              <a:ext uri="{FF2B5EF4-FFF2-40B4-BE49-F238E27FC236}">
                <a16:creationId xmlns:a16="http://schemas.microsoft.com/office/drawing/2014/main" id="{BEB1954B-A457-4274-3A5A-3B1411839D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0862" y="2474617"/>
            <a:ext cx="4739149" cy="1269514"/>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a:extLst>
              <a:ext uri="{FF2B5EF4-FFF2-40B4-BE49-F238E27FC236}">
                <a16:creationId xmlns:a16="http://schemas.microsoft.com/office/drawing/2014/main" id="{60804C6C-E3CB-09D5-B825-C61EBFAD060A}"/>
              </a:ext>
            </a:extLst>
          </p:cNvPr>
          <p:cNvSpPr txBox="1"/>
          <p:nvPr/>
        </p:nvSpPr>
        <p:spPr>
          <a:xfrm>
            <a:off x="10846492" y="2853563"/>
            <a:ext cx="2094271" cy="461665"/>
          </a:xfrm>
          <a:prstGeom prst="rect">
            <a:avLst/>
          </a:prstGeom>
          <a:noFill/>
        </p:spPr>
        <p:txBody>
          <a:bodyPr wrap="square" rtlCol="0">
            <a:spAutoFit/>
          </a:bodyPr>
          <a:lstStyle/>
          <a:p>
            <a:r>
              <a:rPr lang="zh-CN" altLang="zh-CN" sz="2400" dirty="0">
                <a:latin typeface="华文楷体" panose="02010600040101010101" pitchFamily="2" charset="-122"/>
                <a:ea typeface="华文楷体" panose="02010600040101010101" pitchFamily="2" charset="-122"/>
                <a:cs typeface="Times New Roman" panose="02020603050405020304" pitchFamily="18" charset="0"/>
              </a:rPr>
              <a:t>（6.</a:t>
            </a:r>
            <a:r>
              <a:rPr lang="en-US" altLang="zh-CN" sz="2400" dirty="0">
                <a:latin typeface="华文楷体" panose="02010600040101010101" pitchFamily="2" charset="-122"/>
                <a:ea typeface="华文楷体" panose="02010600040101010101" pitchFamily="2" charset="-122"/>
                <a:cs typeface="Times New Roman" panose="02020603050405020304" pitchFamily="18" charset="0"/>
              </a:rPr>
              <a:t>11</a:t>
            </a:r>
            <a:r>
              <a:rPr lang="zh-CN" altLang="zh-CN" sz="2400" dirty="0">
                <a:latin typeface="华文楷体" panose="02010600040101010101" pitchFamily="2" charset="-122"/>
                <a:ea typeface="华文楷体" panose="02010600040101010101" pitchFamily="2" charset="-122"/>
                <a:cs typeface="Times New Roman" panose="02020603050405020304" pitchFamily="18" charset="0"/>
              </a:rPr>
              <a:t>）</a:t>
            </a:r>
            <a:endParaRPr lang="zh-CN" altLang="en-US" sz="2400" dirty="0"/>
          </a:p>
        </p:txBody>
      </p:sp>
    </p:spTree>
    <p:extLst>
      <p:ext uri="{BB962C8B-B14F-4D97-AF65-F5344CB8AC3E}">
        <p14:creationId xmlns:p14="http://schemas.microsoft.com/office/powerpoint/2010/main" val="1855468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196"/>
                                        </p:tgtEl>
                                        <p:attrNameLst>
                                          <p:attrName>style.visibility</p:attrName>
                                        </p:attrNameLst>
                                      </p:cBhvr>
                                      <p:to>
                                        <p:strVal val="visible"/>
                                      </p:to>
                                    </p:set>
                                    <p:anim calcmode="lin" valueType="num">
                                      <p:cBhvr additive="base">
                                        <p:cTn id="11" dur="500" fill="hold"/>
                                        <p:tgtEl>
                                          <p:spTgt spid="8196"/>
                                        </p:tgtEl>
                                        <p:attrNameLst>
                                          <p:attrName>ppt_x</p:attrName>
                                        </p:attrNameLst>
                                      </p:cBhvr>
                                      <p:tavLst>
                                        <p:tav tm="0">
                                          <p:val>
                                            <p:strVal val="#ppt_x"/>
                                          </p:val>
                                        </p:tav>
                                        <p:tav tm="100000">
                                          <p:val>
                                            <p:strVal val="#ppt_x"/>
                                          </p:val>
                                        </p:tav>
                                      </p:tavLst>
                                    </p:anim>
                                    <p:anim calcmode="lin" valueType="num">
                                      <p:cBhvr additive="base">
                                        <p:cTn id="12" dur="500" fill="hold"/>
                                        <p:tgtEl>
                                          <p:spTgt spid="819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9D47EE-C332-73B1-C3DA-8EEDD5764DFA}"/>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3D218825-2951-B16C-1D6A-14C5B05E35C4}"/>
              </a:ext>
            </a:extLst>
          </p:cNvPr>
          <p:cNvSpPr txBox="1"/>
          <p:nvPr/>
        </p:nvSpPr>
        <p:spPr>
          <a:xfrm>
            <a:off x="782851" y="816425"/>
            <a:ext cx="11113770" cy="5584377"/>
          </a:xfrm>
          <a:prstGeom prst="rect">
            <a:avLst/>
          </a:prstGeom>
        </p:spPr>
        <p:txBody>
          <a:bodyPr wrap="square">
            <a:noAutofit/>
          </a:bodyPr>
          <a:lstStyle/>
          <a:p>
            <a:pPr marL="0" indent="252095" algn="just" defTabSz="266700">
              <a:lnSpc>
                <a:spcPct val="150000"/>
              </a:lnSpc>
              <a:spcAft>
                <a:spcPct val="0"/>
              </a:spcAft>
            </a:pP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3315" name="Rectangle 5">
            <a:extLst>
              <a:ext uri="{FF2B5EF4-FFF2-40B4-BE49-F238E27FC236}">
                <a16:creationId xmlns:a16="http://schemas.microsoft.com/office/drawing/2014/main" id="{E450A6A4-0A42-88C1-1196-D0C6F244F6A3}"/>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CCA1DB59-2110-B288-A66A-5BE41675843C}"/>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a:extLst>
              <a:ext uri="{FF2B5EF4-FFF2-40B4-BE49-F238E27FC236}">
                <a16:creationId xmlns:a16="http://schemas.microsoft.com/office/drawing/2014/main" id="{FC1D710A-9DE7-4B15-5F1E-95D9E150C919}"/>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32</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087D4238-978B-B5D0-7D14-7B9008D7BF25}"/>
              </a:ext>
            </a:extLst>
          </p:cNvPr>
          <p:cNvSpPr>
            <a:spLocks noChangeArrowheads="1"/>
          </p:cNvSpPr>
          <p:nvPr/>
        </p:nvSpPr>
        <p:spPr bwMode="auto">
          <a:xfrm>
            <a:off x="782851" y="-28127"/>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二、理想公理性质</a:t>
            </a:r>
          </a:p>
        </p:txBody>
      </p:sp>
      <p:graphicFrame>
        <p:nvGraphicFramePr>
          <p:cNvPr id="2" name="表格 1">
            <a:extLst>
              <a:ext uri="{FF2B5EF4-FFF2-40B4-BE49-F238E27FC236}">
                <a16:creationId xmlns:a16="http://schemas.microsoft.com/office/drawing/2014/main" id="{F12C19F4-4EB3-1783-4D99-DC1FDBE31EE6}"/>
              </a:ext>
            </a:extLst>
          </p:cNvPr>
          <p:cNvGraphicFramePr>
            <a:graphicFrameLocks noGrp="1"/>
          </p:cNvGraphicFramePr>
          <p:nvPr>
            <p:extLst>
              <p:ext uri="{D42A27DB-BD31-4B8C-83A1-F6EECF244321}">
                <p14:modId xmlns:p14="http://schemas.microsoft.com/office/powerpoint/2010/main" val="3606430278"/>
              </p:ext>
            </p:extLst>
          </p:nvPr>
        </p:nvGraphicFramePr>
        <p:xfrm>
          <a:off x="812269" y="3793374"/>
          <a:ext cx="11234318" cy="2560320"/>
        </p:xfrm>
        <a:graphic>
          <a:graphicData uri="http://schemas.openxmlformats.org/drawingml/2006/table">
            <a:tbl>
              <a:tblPr>
                <a:tableStyleId>{5C22544A-7EE6-4342-B048-85BDC9FD1C3A}</a:tableStyleId>
              </a:tblPr>
              <a:tblGrid>
                <a:gridCol w="2031165">
                  <a:extLst>
                    <a:ext uri="{9D8B030D-6E8A-4147-A177-3AD203B41FA5}">
                      <a16:colId xmlns:a16="http://schemas.microsoft.com/office/drawing/2014/main" val="599185153"/>
                    </a:ext>
                  </a:extLst>
                </a:gridCol>
                <a:gridCol w="2031165">
                  <a:extLst>
                    <a:ext uri="{9D8B030D-6E8A-4147-A177-3AD203B41FA5}">
                      <a16:colId xmlns:a16="http://schemas.microsoft.com/office/drawing/2014/main" val="1395959375"/>
                    </a:ext>
                  </a:extLst>
                </a:gridCol>
                <a:gridCol w="1579545">
                  <a:extLst>
                    <a:ext uri="{9D8B030D-6E8A-4147-A177-3AD203B41FA5}">
                      <a16:colId xmlns:a16="http://schemas.microsoft.com/office/drawing/2014/main" val="1842490454"/>
                    </a:ext>
                  </a:extLst>
                </a:gridCol>
                <a:gridCol w="1579545">
                  <a:extLst>
                    <a:ext uri="{9D8B030D-6E8A-4147-A177-3AD203B41FA5}">
                      <a16:colId xmlns:a16="http://schemas.microsoft.com/office/drawing/2014/main" val="4063153726"/>
                    </a:ext>
                  </a:extLst>
                </a:gridCol>
                <a:gridCol w="1579545">
                  <a:extLst>
                    <a:ext uri="{9D8B030D-6E8A-4147-A177-3AD203B41FA5}">
                      <a16:colId xmlns:a16="http://schemas.microsoft.com/office/drawing/2014/main" val="1144724102"/>
                    </a:ext>
                  </a:extLst>
                </a:gridCol>
                <a:gridCol w="1309401">
                  <a:extLst>
                    <a:ext uri="{9D8B030D-6E8A-4147-A177-3AD203B41FA5}">
                      <a16:colId xmlns:a16="http://schemas.microsoft.com/office/drawing/2014/main" val="3324236340"/>
                    </a:ext>
                  </a:extLst>
                </a:gridCol>
                <a:gridCol w="1123952">
                  <a:extLst>
                    <a:ext uri="{9D8B030D-6E8A-4147-A177-3AD203B41FA5}">
                      <a16:colId xmlns:a16="http://schemas.microsoft.com/office/drawing/2014/main" val="1215968370"/>
                    </a:ext>
                  </a:extLst>
                </a:gridCol>
              </a:tblGrid>
              <a:tr h="167640">
                <a:tc>
                  <a:txBody>
                    <a:bodyPr/>
                    <a:lstStyle/>
                    <a:p>
                      <a:pPr>
                        <a:buNone/>
                      </a:pPr>
                      <a:endParaRPr lang="zh-CN" altLang="en-US" sz="1800">
                        <a:effectLst/>
                        <a:latin typeface="+mn-ea"/>
                        <a:ea typeface="+mn-ea"/>
                      </a:endParaRPr>
                    </a:p>
                  </a:txBody>
                  <a:tcPr marL="68580" marR="68580"/>
                </a:tc>
                <a:tc>
                  <a:txBody>
                    <a:bodyPr/>
                    <a:lstStyle/>
                    <a:p>
                      <a:pPr marL="0" marR="0" algn="ctr">
                        <a:buNone/>
                      </a:pPr>
                      <a:r>
                        <a:rPr lang="zh-CN" altLang="en-US" sz="1800" kern="0" dirty="0">
                          <a:effectLst/>
                          <a:latin typeface="+mn-ea"/>
                          <a:ea typeface="+mn-ea"/>
                        </a:rPr>
                        <a:t>不均等性指标</a:t>
                      </a:r>
                      <a:endParaRPr lang="zh-CN" altLang="en-US" sz="1800" kern="100" dirty="0">
                        <a:effectLst/>
                        <a:latin typeface="+mn-ea"/>
                        <a:ea typeface="+mn-ea"/>
                      </a:endParaRPr>
                    </a:p>
                  </a:txBody>
                  <a:tcPr marL="68580" marR="68580" anchor="ctr"/>
                </a:tc>
                <a:tc>
                  <a:txBody>
                    <a:bodyPr/>
                    <a:lstStyle/>
                    <a:p>
                      <a:pPr marL="0" marR="0" algn="ctr">
                        <a:buNone/>
                      </a:pPr>
                      <a:r>
                        <a:rPr lang="zh-CN" altLang="en-US" sz="1800" kern="0" dirty="0">
                          <a:effectLst/>
                          <a:latin typeface="+mn-ea"/>
                          <a:ea typeface="+mn-ea"/>
                        </a:rPr>
                        <a:t>匿名性</a:t>
                      </a:r>
                      <a:endParaRPr lang="zh-CN" altLang="en-US" sz="1800" kern="100" dirty="0">
                        <a:effectLst/>
                        <a:latin typeface="+mn-ea"/>
                        <a:ea typeface="+mn-ea"/>
                      </a:endParaRPr>
                    </a:p>
                  </a:txBody>
                  <a:tcPr marL="68580" marR="68580" anchor="ctr"/>
                </a:tc>
                <a:tc>
                  <a:txBody>
                    <a:bodyPr/>
                    <a:lstStyle/>
                    <a:p>
                      <a:pPr marL="0" marR="0" algn="ctr">
                        <a:buNone/>
                      </a:pPr>
                      <a:r>
                        <a:rPr lang="zh-CN" altLang="en-US" sz="1800" kern="0">
                          <a:effectLst/>
                          <a:latin typeface="+mn-ea"/>
                          <a:ea typeface="+mn-ea"/>
                        </a:rPr>
                        <a:t>齐次性</a:t>
                      </a:r>
                      <a:endParaRPr lang="zh-CN" altLang="en-US" sz="1800" kern="100">
                        <a:effectLst/>
                        <a:latin typeface="+mn-ea"/>
                        <a:ea typeface="+mn-ea"/>
                      </a:endParaRPr>
                    </a:p>
                  </a:txBody>
                  <a:tcPr marL="68580" marR="68580" anchor="ctr"/>
                </a:tc>
                <a:tc>
                  <a:txBody>
                    <a:bodyPr/>
                    <a:lstStyle/>
                    <a:p>
                      <a:pPr marL="0" marR="0" algn="ctr">
                        <a:buNone/>
                      </a:pPr>
                      <a:r>
                        <a:rPr lang="zh-CN" altLang="en-US" sz="1800" kern="0">
                          <a:effectLst/>
                          <a:latin typeface="+mn-ea"/>
                          <a:ea typeface="+mn-ea"/>
                        </a:rPr>
                        <a:t>转移性</a:t>
                      </a:r>
                      <a:endParaRPr lang="zh-CN" altLang="en-US" sz="1800" kern="100">
                        <a:effectLst/>
                        <a:latin typeface="+mn-ea"/>
                        <a:ea typeface="+mn-ea"/>
                      </a:endParaRPr>
                    </a:p>
                  </a:txBody>
                  <a:tcPr marL="68580" marR="68580" anchor="ctr"/>
                </a:tc>
                <a:tc>
                  <a:txBody>
                    <a:bodyPr/>
                    <a:lstStyle/>
                    <a:p>
                      <a:pPr marL="0" marR="0" algn="ctr">
                        <a:buNone/>
                      </a:pPr>
                      <a:r>
                        <a:rPr lang="zh-CN" altLang="en-US" sz="1800" kern="0">
                          <a:effectLst/>
                          <a:latin typeface="+mn-ea"/>
                          <a:ea typeface="+mn-ea"/>
                        </a:rPr>
                        <a:t>规模无关性</a:t>
                      </a:r>
                      <a:endParaRPr lang="zh-CN" altLang="en-US" sz="1800" kern="100">
                        <a:effectLst/>
                        <a:latin typeface="+mn-ea"/>
                        <a:ea typeface="+mn-ea"/>
                      </a:endParaRPr>
                    </a:p>
                  </a:txBody>
                  <a:tcPr marL="68580" marR="68580" anchor="ctr"/>
                </a:tc>
                <a:tc>
                  <a:txBody>
                    <a:bodyPr/>
                    <a:lstStyle/>
                    <a:p>
                      <a:pPr marL="0" marR="0" algn="ctr">
                        <a:buNone/>
                      </a:pPr>
                      <a:r>
                        <a:rPr lang="zh-CN" altLang="en-US" sz="1800" kern="0">
                          <a:effectLst/>
                          <a:latin typeface="+mn-ea"/>
                          <a:ea typeface="+mn-ea"/>
                        </a:rPr>
                        <a:t>可分解性</a:t>
                      </a:r>
                      <a:endParaRPr lang="zh-CN" altLang="en-US" sz="1800" kern="100">
                        <a:effectLst/>
                        <a:latin typeface="+mn-ea"/>
                        <a:ea typeface="+mn-ea"/>
                      </a:endParaRPr>
                    </a:p>
                  </a:txBody>
                  <a:tcPr marL="68580" marR="68580" anchor="ctr"/>
                </a:tc>
                <a:extLst>
                  <a:ext uri="{0D108BD9-81ED-4DB2-BD59-A6C34878D82A}">
                    <a16:rowId xmlns:a16="http://schemas.microsoft.com/office/drawing/2014/main" val="835839314"/>
                  </a:ext>
                </a:extLst>
              </a:tr>
              <a:tr h="167640">
                <a:tc rowSpan="2">
                  <a:txBody>
                    <a:bodyPr/>
                    <a:lstStyle/>
                    <a:p>
                      <a:pPr marL="0" marR="0" algn="ctr">
                        <a:buNone/>
                      </a:pPr>
                      <a:r>
                        <a:rPr lang="zh-CN" altLang="en-US" sz="1800" kern="0" dirty="0">
                          <a:effectLst/>
                          <a:latin typeface="+mn-ea"/>
                          <a:ea typeface="+mn-ea"/>
                        </a:rPr>
                        <a:t>绝对指标</a:t>
                      </a:r>
                      <a:endParaRPr lang="zh-CN" altLang="en-US" sz="1800" kern="100" dirty="0">
                        <a:effectLst/>
                        <a:latin typeface="+mn-ea"/>
                        <a:ea typeface="+mn-ea"/>
                      </a:endParaRPr>
                    </a:p>
                  </a:txBody>
                  <a:tcPr marL="68580" marR="68580" anchor="ctr"/>
                </a:tc>
                <a:tc>
                  <a:txBody>
                    <a:bodyPr/>
                    <a:lstStyle/>
                    <a:p>
                      <a:pPr marL="0" marR="0" algn="ctr">
                        <a:buNone/>
                      </a:pPr>
                      <a:r>
                        <a:rPr lang="zh-CN" altLang="en-US" sz="1800" kern="0">
                          <a:effectLst/>
                          <a:latin typeface="+mn-ea"/>
                          <a:ea typeface="+mn-ea"/>
                        </a:rPr>
                        <a:t>极差</a:t>
                      </a:r>
                      <a:endParaRPr lang="zh-CN" altLang="en-US" sz="1800" kern="100">
                        <a:effectLst/>
                        <a:latin typeface="+mn-ea"/>
                        <a:ea typeface="+mn-ea"/>
                      </a:endParaRPr>
                    </a:p>
                  </a:txBody>
                  <a:tcPr marL="68580" marR="68580"/>
                </a:tc>
                <a:tc>
                  <a:txBody>
                    <a:bodyPr/>
                    <a:lstStyle/>
                    <a:p>
                      <a:pPr marL="0" marR="0" algn="ctr">
                        <a:buNone/>
                      </a:pPr>
                      <a:r>
                        <a:rPr lang="zh-CN" altLang="en-US" sz="1800" kern="0" dirty="0">
                          <a:effectLst/>
                          <a:latin typeface="+mn-ea"/>
                          <a:ea typeface="+mn-ea"/>
                        </a:rPr>
                        <a:t>是</a:t>
                      </a:r>
                      <a:endParaRPr lang="zh-CN" altLang="en-US" sz="1800" kern="100" dirty="0">
                        <a:effectLst/>
                        <a:latin typeface="+mn-ea"/>
                        <a:ea typeface="+mn-ea"/>
                      </a:endParaRPr>
                    </a:p>
                  </a:txBody>
                  <a:tcPr marL="68580" marR="68580"/>
                </a:tc>
                <a:tc>
                  <a:txBody>
                    <a:bodyPr/>
                    <a:lstStyle/>
                    <a:p>
                      <a:pPr marL="0" marR="0" algn="ctr">
                        <a:buNone/>
                      </a:pPr>
                      <a:r>
                        <a:rPr lang="zh-CN" altLang="en-US" sz="1800" kern="0" dirty="0">
                          <a:effectLst/>
                          <a:latin typeface="+mn-ea"/>
                          <a:ea typeface="+mn-ea"/>
                        </a:rPr>
                        <a:t>否</a:t>
                      </a:r>
                      <a:endParaRPr lang="zh-CN" altLang="en-US" sz="1800" kern="100" dirty="0">
                        <a:effectLst/>
                        <a:latin typeface="+mn-ea"/>
                        <a:ea typeface="+mn-ea"/>
                      </a:endParaRPr>
                    </a:p>
                  </a:txBody>
                  <a:tcPr marL="68580" marR="68580"/>
                </a:tc>
                <a:tc>
                  <a:txBody>
                    <a:bodyPr/>
                    <a:lstStyle/>
                    <a:p>
                      <a:pPr marL="0" marR="0" algn="ctr">
                        <a:buNone/>
                      </a:pPr>
                      <a:r>
                        <a:rPr lang="zh-CN" altLang="en-US" sz="1800" kern="0">
                          <a:effectLst/>
                          <a:latin typeface="+mn-ea"/>
                          <a:ea typeface="+mn-ea"/>
                        </a:rPr>
                        <a:t>否</a:t>
                      </a:r>
                      <a:endParaRPr lang="zh-CN" altLang="en-US" sz="1800" kern="100">
                        <a:effectLst/>
                        <a:latin typeface="+mn-ea"/>
                        <a:ea typeface="+mn-ea"/>
                      </a:endParaRPr>
                    </a:p>
                  </a:txBody>
                  <a:tcPr marL="68580" marR="68580"/>
                </a:tc>
                <a:tc>
                  <a:txBody>
                    <a:bodyPr/>
                    <a:lstStyle/>
                    <a:p>
                      <a:pPr marL="0" marR="0" algn="ctr">
                        <a:buNone/>
                      </a:pPr>
                      <a:r>
                        <a:rPr lang="zh-CN" altLang="en-US" sz="1800" kern="0">
                          <a:effectLst/>
                          <a:latin typeface="+mn-ea"/>
                          <a:ea typeface="+mn-ea"/>
                        </a:rPr>
                        <a:t>是</a:t>
                      </a:r>
                      <a:endParaRPr lang="zh-CN" altLang="en-US" sz="1800" kern="100">
                        <a:effectLst/>
                        <a:latin typeface="+mn-ea"/>
                        <a:ea typeface="+mn-ea"/>
                      </a:endParaRPr>
                    </a:p>
                  </a:txBody>
                  <a:tcPr marL="68580" marR="68580"/>
                </a:tc>
                <a:tc>
                  <a:txBody>
                    <a:bodyPr/>
                    <a:lstStyle/>
                    <a:p>
                      <a:pPr marL="0" marR="0" algn="ctr">
                        <a:buNone/>
                      </a:pPr>
                      <a:r>
                        <a:rPr lang="zh-CN" altLang="en-US" sz="1800" kern="0">
                          <a:effectLst/>
                          <a:latin typeface="+mn-ea"/>
                          <a:ea typeface="+mn-ea"/>
                        </a:rPr>
                        <a:t>否</a:t>
                      </a:r>
                      <a:endParaRPr lang="zh-CN" altLang="en-US" sz="1800" kern="100">
                        <a:effectLst/>
                        <a:latin typeface="+mn-ea"/>
                        <a:ea typeface="+mn-ea"/>
                      </a:endParaRPr>
                    </a:p>
                  </a:txBody>
                  <a:tcPr marL="68580" marR="68580"/>
                </a:tc>
                <a:extLst>
                  <a:ext uri="{0D108BD9-81ED-4DB2-BD59-A6C34878D82A}">
                    <a16:rowId xmlns:a16="http://schemas.microsoft.com/office/drawing/2014/main" val="3626937585"/>
                  </a:ext>
                </a:extLst>
              </a:tr>
              <a:tr h="167640">
                <a:tc vMerge="1">
                  <a:txBody>
                    <a:bodyPr/>
                    <a:lstStyle/>
                    <a:p>
                      <a:endParaRPr lang="zh-CN" altLang="en-US"/>
                    </a:p>
                  </a:txBody>
                  <a:tcPr/>
                </a:tc>
                <a:tc>
                  <a:txBody>
                    <a:bodyPr/>
                    <a:lstStyle/>
                    <a:p>
                      <a:pPr marL="0" marR="0" algn="ctr">
                        <a:buNone/>
                      </a:pPr>
                      <a:r>
                        <a:rPr lang="zh-CN" altLang="en-US" sz="1800" kern="0" dirty="0">
                          <a:effectLst/>
                          <a:latin typeface="+mn-ea"/>
                          <a:ea typeface="+mn-ea"/>
                        </a:rPr>
                        <a:t>方差</a:t>
                      </a:r>
                      <a:endParaRPr lang="zh-CN" altLang="en-US" sz="1800" kern="100" dirty="0">
                        <a:effectLst/>
                        <a:latin typeface="+mn-ea"/>
                        <a:ea typeface="+mn-ea"/>
                      </a:endParaRPr>
                    </a:p>
                  </a:txBody>
                  <a:tcPr marL="68580" marR="68580" anchor="b"/>
                </a:tc>
                <a:tc>
                  <a:txBody>
                    <a:bodyPr/>
                    <a:lstStyle/>
                    <a:p>
                      <a:pPr marL="0" marR="0" algn="ctr">
                        <a:buNone/>
                      </a:pPr>
                      <a:r>
                        <a:rPr lang="zh-CN" altLang="en-US" sz="1800" kern="0">
                          <a:effectLst/>
                          <a:latin typeface="+mn-ea"/>
                          <a:ea typeface="+mn-ea"/>
                        </a:rPr>
                        <a:t>是</a:t>
                      </a:r>
                      <a:endParaRPr lang="zh-CN" altLang="en-US" sz="1800" kern="100">
                        <a:effectLst/>
                        <a:latin typeface="+mn-ea"/>
                        <a:ea typeface="+mn-ea"/>
                      </a:endParaRPr>
                    </a:p>
                  </a:txBody>
                  <a:tcPr marL="68580" marR="68580" anchor="b"/>
                </a:tc>
                <a:tc>
                  <a:txBody>
                    <a:bodyPr/>
                    <a:lstStyle/>
                    <a:p>
                      <a:pPr marL="0" marR="0" algn="ctr">
                        <a:buNone/>
                      </a:pPr>
                      <a:r>
                        <a:rPr lang="zh-CN" altLang="en-US" sz="1800" kern="0" dirty="0">
                          <a:effectLst/>
                          <a:latin typeface="+mn-ea"/>
                          <a:ea typeface="+mn-ea"/>
                        </a:rPr>
                        <a:t>否</a:t>
                      </a:r>
                      <a:endParaRPr lang="zh-CN" altLang="en-US" sz="1800" kern="100" dirty="0">
                        <a:effectLst/>
                        <a:latin typeface="+mn-ea"/>
                        <a:ea typeface="+mn-ea"/>
                      </a:endParaRPr>
                    </a:p>
                  </a:txBody>
                  <a:tcPr marL="68580" marR="68580" anchor="b"/>
                </a:tc>
                <a:tc>
                  <a:txBody>
                    <a:bodyPr/>
                    <a:lstStyle/>
                    <a:p>
                      <a:pPr marL="0" marR="0" algn="ctr">
                        <a:buNone/>
                      </a:pPr>
                      <a:r>
                        <a:rPr lang="zh-CN" altLang="en-US" sz="1800" kern="0">
                          <a:effectLst/>
                          <a:latin typeface="+mn-ea"/>
                          <a:ea typeface="+mn-ea"/>
                        </a:rPr>
                        <a:t>强</a:t>
                      </a:r>
                      <a:endParaRPr lang="zh-CN" altLang="en-US" sz="1800" kern="100">
                        <a:effectLst/>
                        <a:latin typeface="+mn-ea"/>
                        <a:ea typeface="+mn-ea"/>
                      </a:endParaRPr>
                    </a:p>
                  </a:txBody>
                  <a:tcPr marL="68580" marR="68580" anchor="b"/>
                </a:tc>
                <a:tc>
                  <a:txBody>
                    <a:bodyPr/>
                    <a:lstStyle/>
                    <a:p>
                      <a:pPr marL="0" marR="0" algn="ctr">
                        <a:buNone/>
                      </a:pPr>
                      <a:r>
                        <a:rPr lang="zh-CN" altLang="en-US" sz="1800" kern="0">
                          <a:effectLst/>
                          <a:latin typeface="+mn-ea"/>
                          <a:ea typeface="+mn-ea"/>
                        </a:rPr>
                        <a:t>是</a:t>
                      </a:r>
                      <a:endParaRPr lang="zh-CN" altLang="en-US" sz="1800" kern="100">
                        <a:effectLst/>
                        <a:latin typeface="+mn-ea"/>
                        <a:ea typeface="+mn-ea"/>
                      </a:endParaRPr>
                    </a:p>
                  </a:txBody>
                  <a:tcPr marL="68580" marR="68580" anchor="b"/>
                </a:tc>
                <a:tc>
                  <a:txBody>
                    <a:bodyPr/>
                    <a:lstStyle/>
                    <a:p>
                      <a:pPr marL="0" marR="0" algn="ctr">
                        <a:buNone/>
                      </a:pPr>
                      <a:r>
                        <a:rPr lang="zh-CN" altLang="en-US" sz="1800" kern="0">
                          <a:effectLst/>
                          <a:latin typeface="+mn-ea"/>
                          <a:ea typeface="+mn-ea"/>
                        </a:rPr>
                        <a:t>是</a:t>
                      </a:r>
                      <a:endParaRPr lang="zh-CN" altLang="en-US" sz="1800" kern="100">
                        <a:effectLst/>
                        <a:latin typeface="+mn-ea"/>
                        <a:ea typeface="+mn-ea"/>
                      </a:endParaRPr>
                    </a:p>
                  </a:txBody>
                  <a:tcPr marL="68580" marR="68580" anchor="b"/>
                </a:tc>
                <a:extLst>
                  <a:ext uri="{0D108BD9-81ED-4DB2-BD59-A6C34878D82A}">
                    <a16:rowId xmlns:a16="http://schemas.microsoft.com/office/drawing/2014/main" val="1851371477"/>
                  </a:ext>
                </a:extLst>
              </a:tr>
              <a:tr h="167640">
                <a:tc rowSpan="4">
                  <a:txBody>
                    <a:bodyPr/>
                    <a:lstStyle/>
                    <a:p>
                      <a:pPr marL="0" marR="0" algn="ctr">
                        <a:buNone/>
                      </a:pPr>
                      <a:r>
                        <a:rPr lang="zh-CN" altLang="en-US" sz="1800" kern="0" dirty="0">
                          <a:effectLst/>
                          <a:latin typeface="+mn-ea"/>
                          <a:ea typeface="+mn-ea"/>
                        </a:rPr>
                        <a:t>相对指标</a:t>
                      </a:r>
                      <a:endParaRPr lang="zh-CN" altLang="en-US" sz="1800" kern="100" dirty="0">
                        <a:effectLst/>
                        <a:latin typeface="+mn-ea"/>
                        <a:ea typeface="+mn-ea"/>
                      </a:endParaRPr>
                    </a:p>
                  </a:txBody>
                  <a:tcPr marL="68580" marR="68580" anchor="ctr"/>
                </a:tc>
                <a:tc>
                  <a:txBody>
                    <a:bodyPr/>
                    <a:lstStyle/>
                    <a:p>
                      <a:pPr marL="0" marR="0" algn="ctr">
                        <a:buNone/>
                      </a:pPr>
                      <a:r>
                        <a:rPr lang="zh-CN" altLang="en-US" sz="1800" kern="0">
                          <a:effectLst/>
                          <a:latin typeface="+mn-ea"/>
                          <a:ea typeface="+mn-ea"/>
                        </a:rPr>
                        <a:t>分位数比率</a:t>
                      </a:r>
                      <a:endParaRPr lang="zh-CN" altLang="en-US" sz="1800" kern="100">
                        <a:effectLst/>
                        <a:latin typeface="+mn-ea"/>
                        <a:ea typeface="+mn-ea"/>
                      </a:endParaRPr>
                    </a:p>
                  </a:txBody>
                  <a:tcPr marL="68580" marR="68580"/>
                </a:tc>
                <a:tc>
                  <a:txBody>
                    <a:bodyPr/>
                    <a:lstStyle/>
                    <a:p>
                      <a:pPr marL="0" marR="0" algn="ctr">
                        <a:buNone/>
                      </a:pPr>
                      <a:r>
                        <a:rPr lang="zh-CN" altLang="en-US" sz="1800" kern="0" dirty="0">
                          <a:effectLst/>
                          <a:latin typeface="+mn-ea"/>
                          <a:ea typeface="+mn-ea"/>
                        </a:rPr>
                        <a:t>是</a:t>
                      </a:r>
                      <a:endParaRPr lang="zh-CN" altLang="en-US" sz="1800" kern="100" dirty="0">
                        <a:effectLst/>
                        <a:latin typeface="+mn-ea"/>
                        <a:ea typeface="+mn-ea"/>
                      </a:endParaRPr>
                    </a:p>
                  </a:txBody>
                  <a:tcPr marL="68580" marR="68580"/>
                </a:tc>
                <a:tc>
                  <a:txBody>
                    <a:bodyPr/>
                    <a:lstStyle/>
                    <a:p>
                      <a:pPr marL="0" marR="0" algn="ctr">
                        <a:buNone/>
                      </a:pPr>
                      <a:r>
                        <a:rPr lang="zh-CN" altLang="en-US" sz="1800" kern="0" dirty="0">
                          <a:effectLst/>
                          <a:latin typeface="+mn-ea"/>
                          <a:ea typeface="+mn-ea"/>
                        </a:rPr>
                        <a:t>否</a:t>
                      </a:r>
                      <a:endParaRPr lang="zh-CN" altLang="en-US" sz="1800" kern="100" dirty="0">
                        <a:effectLst/>
                        <a:latin typeface="+mn-ea"/>
                        <a:ea typeface="+mn-ea"/>
                      </a:endParaRPr>
                    </a:p>
                  </a:txBody>
                  <a:tcPr marL="68580" marR="68580"/>
                </a:tc>
                <a:tc>
                  <a:txBody>
                    <a:bodyPr/>
                    <a:lstStyle/>
                    <a:p>
                      <a:pPr marL="0" marR="0" algn="ctr">
                        <a:buNone/>
                      </a:pPr>
                      <a:r>
                        <a:rPr lang="zh-CN" altLang="en-US" sz="1800" kern="0" dirty="0">
                          <a:effectLst/>
                          <a:latin typeface="+mn-ea"/>
                          <a:ea typeface="+mn-ea"/>
                        </a:rPr>
                        <a:t>否</a:t>
                      </a:r>
                      <a:endParaRPr lang="zh-CN" altLang="en-US" sz="1800" kern="100" dirty="0">
                        <a:effectLst/>
                        <a:latin typeface="+mn-ea"/>
                        <a:ea typeface="+mn-ea"/>
                      </a:endParaRPr>
                    </a:p>
                  </a:txBody>
                  <a:tcPr marL="68580" marR="68580"/>
                </a:tc>
                <a:tc>
                  <a:txBody>
                    <a:bodyPr/>
                    <a:lstStyle/>
                    <a:p>
                      <a:pPr marL="0" marR="0" algn="ctr">
                        <a:buNone/>
                      </a:pPr>
                      <a:r>
                        <a:rPr lang="zh-CN" altLang="en-US" sz="1800" kern="0">
                          <a:effectLst/>
                          <a:latin typeface="+mn-ea"/>
                          <a:ea typeface="+mn-ea"/>
                        </a:rPr>
                        <a:t>是</a:t>
                      </a:r>
                      <a:endParaRPr lang="zh-CN" altLang="en-US" sz="1800" kern="100">
                        <a:effectLst/>
                        <a:latin typeface="+mn-ea"/>
                        <a:ea typeface="+mn-ea"/>
                      </a:endParaRPr>
                    </a:p>
                  </a:txBody>
                  <a:tcPr marL="68580" marR="68580"/>
                </a:tc>
                <a:tc>
                  <a:txBody>
                    <a:bodyPr/>
                    <a:lstStyle/>
                    <a:p>
                      <a:pPr marL="0" marR="0" algn="ctr">
                        <a:buNone/>
                      </a:pPr>
                      <a:r>
                        <a:rPr lang="zh-CN" altLang="en-US" sz="1800" kern="0">
                          <a:effectLst/>
                          <a:latin typeface="+mn-ea"/>
                          <a:ea typeface="+mn-ea"/>
                        </a:rPr>
                        <a:t>否</a:t>
                      </a:r>
                      <a:endParaRPr lang="zh-CN" altLang="en-US" sz="1800" kern="100">
                        <a:effectLst/>
                        <a:latin typeface="+mn-ea"/>
                        <a:ea typeface="+mn-ea"/>
                      </a:endParaRPr>
                    </a:p>
                  </a:txBody>
                  <a:tcPr marL="68580" marR="68580"/>
                </a:tc>
                <a:extLst>
                  <a:ext uri="{0D108BD9-81ED-4DB2-BD59-A6C34878D82A}">
                    <a16:rowId xmlns:a16="http://schemas.microsoft.com/office/drawing/2014/main" val="1916948951"/>
                  </a:ext>
                </a:extLst>
              </a:tr>
              <a:tr h="167640">
                <a:tc vMerge="1">
                  <a:txBody>
                    <a:bodyPr/>
                    <a:lstStyle/>
                    <a:p>
                      <a:endParaRPr lang="zh-CN" altLang="en-US"/>
                    </a:p>
                  </a:txBody>
                  <a:tcPr/>
                </a:tc>
                <a:tc>
                  <a:txBody>
                    <a:bodyPr/>
                    <a:lstStyle/>
                    <a:p>
                      <a:pPr marL="0" marR="0" algn="ctr">
                        <a:buNone/>
                      </a:pPr>
                      <a:r>
                        <a:rPr lang="zh-CN" altLang="en-US" sz="1800" kern="0">
                          <a:effectLst/>
                          <a:latin typeface="+mn-ea"/>
                          <a:ea typeface="+mn-ea"/>
                        </a:rPr>
                        <a:t>基尼系数</a:t>
                      </a:r>
                      <a:endParaRPr lang="zh-CN" altLang="en-US" sz="1800" kern="100">
                        <a:effectLst/>
                        <a:latin typeface="+mn-ea"/>
                        <a:ea typeface="+mn-ea"/>
                      </a:endParaRPr>
                    </a:p>
                  </a:txBody>
                  <a:tcPr marL="68580" marR="68580"/>
                </a:tc>
                <a:tc>
                  <a:txBody>
                    <a:bodyPr/>
                    <a:lstStyle/>
                    <a:p>
                      <a:pPr marL="0" marR="0" algn="ctr">
                        <a:buNone/>
                      </a:pPr>
                      <a:r>
                        <a:rPr lang="zh-CN" altLang="en-US" sz="1800" kern="0">
                          <a:effectLst/>
                          <a:latin typeface="+mn-ea"/>
                          <a:ea typeface="+mn-ea"/>
                        </a:rPr>
                        <a:t>是</a:t>
                      </a:r>
                      <a:endParaRPr lang="zh-CN" altLang="en-US" sz="1800" kern="100">
                        <a:effectLst/>
                        <a:latin typeface="+mn-ea"/>
                        <a:ea typeface="+mn-ea"/>
                      </a:endParaRPr>
                    </a:p>
                  </a:txBody>
                  <a:tcPr marL="68580" marR="68580"/>
                </a:tc>
                <a:tc>
                  <a:txBody>
                    <a:bodyPr/>
                    <a:lstStyle/>
                    <a:p>
                      <a:pPr marL="0" marR="0" algn="ctr">
                        <a:buNone/>
                      </a:pPr>
                      <a:r>
                        <a:rPr lang="zh-CN" altLang="en-US" sz="1800" kern="0">
                          <a:effectLst/>
                          <a:latin typeface="+mn-ea"/>
                          <a:ea typeface="+mn-ea"/>
                        </a:rPr>
                        <a:t>是</a:t>
                      </a:r>
                      <a:endParaRPr lang="zh-CN" altLang="en-US" sz="1800" kern="100">
                        <a:effectLst/>
                        <a:latin typeface="+mn-ea"/>
                        <a:ea typeface="+mn-ea"/>
                      </a:endParaRPr>
                    </a:p>
                  </a:txBody>
                  <a:tcPr marL="68580" marR="68580"/>
                </a:tc>
                <a:tc>
                  <a:txBody>
                    <a:bodyPr/>
                    <a:lstStyle/>
                    <a:p>
                      <a:pPr marL="0" marR="0" algn="ctr">
                        <a:buNone/>
                      </a:pPr>
                      <a:r>
                        <a:rPr lang="zh-CN" altLang="en-US" sz="1800" kern="0">
                          <a:effectLst/>
                          <a:latin typeface="+mn-ea"/>
                          <a:ea typeface="+mn-ea"/>
                        </a:rPr>
                        <a:t>弱</a:t>
                      </a:r>
                      <a:endParaRPr lang="zh-CN" altLang="en-US" sz="1800" kern="100">
                        <a:effectLst/>
                        <a:latin typeface="+mn-ea"/>
                        <a:ea typeface="+mn-ea"/>
                      </a:endParaRPr>
                    </a:p>
                  </a:txBody>
                  <a:tcPr marL="68580" marR="68580"/>
                </a:tc>
                <a:tc>
                  <a:txBody>
                    <a:bodyPr/>
                    <a:lstStyle/>
                    <a:p>
                      <a:pPr marL="0" marR="0" algn="ctr">
                        <a:buNone/>
                      </a:pPr>
                      <a:r>
                        <a:rPr lang="zh-CN" altLang="en-US" sz="1800" kern="0" dirty="0">
                          <a:effectLst/>
                          <a:latin typeface="+mn-ea"/>
                          <a:ea typeface="+mn-ea"/>
                        </a:rPr>
                        <a:t>是</a:t>
                      </a:r>
                      <a:endParaRPr lang="zh-CN" altLang="en-US" sz="1800" kern="100" dirty="0">
                        <a:effectLst/>
                        <a:latin typeface="+mn-ea"/>
                        <a:ea typeface="+mn-ea"/>
                      </a:endParaRPr>
                    </a:p>
                  </a:txBody>
                  <a:tcPr marL="68580" marR="68580"/>
                </a:tc>
                <a:tc>
                  <a:txBody>
                    <a:bodyPr/>
                    <a:lstStyle/>
                    <a:p>
                      <a:pPr marL="0" marR="0" algn="ctr">
                        <a:buNone/>
                      </a:pPr>
                      <a:r>
                        <a:rPr lang="zh-CN" altLang="en-US" sz="1800" kern="0">
                          <a:effectLst/>
                          <a:latin typeface="+mn-ea"/>
                          <a:ea typeface="+mn-ea"/>
                        </a:rPr>
                        <a:t>否</a:t>
                      </a:r>
                      <a:endParaRPr lang="zh-CN" altLang="en-US" sz="1800" kern="100">
                        <a:effectLst/>
                        <a:latin typeface="+mn-ea"/>
                        <a:ea typeface="+mn-ea"/>
                      </a:endParaRPr>
                    </a:p>
                  </a:txBody>
                  <a:tcPr marL="68580" marR="68580"/>
                </a:tc>
                <a:extLst>
                  <a:ext uri="{0D108BD9-81ED-4DB2-BD59-A6C34878D82A}">
                    <a16:rowId xmlns:a16="http://schemas.microsoft.com/office/drawing/2014/main" val="37285974"/>
                  </a:ext>
                </a:extLst>
              </a:tr>
              <a:tr h="167640">
                <a:tc vMerge="1">
                  <a:txBody>
                    <a:bodyPr/>
                    <a:lstStyle/>
                    <a:p>
                      <a:endParaRPr lang="zh-CN" altLang="en-US"/>
                    </a:p>
                  </a:txBody>
                  <a:tcPr/>
                </a:tc>
                <a:tc>
                  <a:txBody>
                    <a:bodyPr/>
                    <a:lstStyle/>
                    <a:p>
                      <a:pPr marL="0" marR="0" algn="ctr">
                        <a:buNone/>
                      </a:pPr>
                      <a:r>
                        <a:rPr lang="zh-CN" altLang="en-US" sz="1800" kern="0">
                          <a:effectLst/>
                          <a:latin typeface="+mn-ea"/>
                          <a:ea typeface="+mn-ea"/>
                        </a:rPr>
                        <a:t>阿特金森指数</a:t>
                      </a:r>
                      <a:endParaRPr lang="zh-CN" altLang="en-US" sz="1800" kern="100">
                        <a:effectLst/>
                        <a:latin typeface="+mn-ea"/>
                        <a:ea typeface="+mn-ea"/>
                      </a:endParaRPr>
                    </a:p>
                  </a:txBody>
                  <a:tcPr marL="68580" marR="68580"/>
                </a:tc>
                <a:tc>
                  <a:txBody>
                    <a:bodyPr/>
                    <a:lstStyle/>
                    <a:p>
                      <a:pPr marL="0" marR="0" algn="ctr">
                        <a:buNone/>
                      </a:pPr>
                      <a:r>
                        <a:rPr lang="zh-CN" altLang="en-US" sz="1800" kern="0">
                          <a:effectLst/>
                          <a:latin typeface="+mn-ea"/>
                          <a:ea typeface="+mn-ea"/>
                        </a:rPr>
                        <a:t>是</a:t>
                      </a:r>
                      <a:endParaRPr lang="zh-CN" altLang="en-US" sz="1800" kern="100">
                        <a:effectLst/>
                        <a:latin typeface="+mn-ea"/>
                        <a:ea typeface="+mn-ea"/>
                      </a:endParaRPr>
                    </a:p>
                  </a:txBody>
                  <a:tcPr marL="68580" marR="68580"/>
                </a:tc>
                <a:tc>
                  <a:txBody>
                    <a:bodyPr/>
                    <a:lstStyle/>
                    <a:p>
                      <a:pPr marL="0" marR="0" algn="ctr">
                        <a:buNone/>
                      </a:pPr>
                      <a:r>
                        <a:rPr lang="zh-CN" altLang="en-US" sz="1800" kern="0" dirty="0">
                          <a:effectLst/>
                          <a:latin typeface="+mn-ea"/>
                          <a:ea typeface="+mn-ea"/>
                        </a:rPr>
                        <a:t>是</a:t>
                      </a:r>
                      <a:endParaRPr lang="zh-CN" altLang="en-US" sz="1800" kern="100" dirty="0">
                        <a:effectLst/>
                        <a:latin typeface="+mn-ea"/>
                        <a:ea typeface="+mn-ea"/>
                      </a:endParaRPr>
                    </a:p>
                  </a:txBody>
                  <a:tcPr marL="68580" marR="68580"/>
                </a:tc>
                <a:tc>
                  <a:txBody>
                    <a:bodyPr/>
                    <a:lstStyle/>
                    <a:p>
                      <a:pPr marL="0" marR="0" algn="ctr">
                        <a:buNone/>
                      </a:pPr>
                      <a:r>
                        <a:rPr lang="zh-CN" altLang="en-US" sz="1800" kern="0">
                          <a:effectLst/>
                          <a:latin typeface="+mn-ea"/>
                          <a:ea typeface="+mn-ea"/>
                        </a:rPr>
                        <a:t>弱</a:t>
                      </a:r>
                      <a:endParaRPr lang="zh-CN" altLang="en-US" sz="1800" kern="100">
                        <a:effectLst/>
                        <a:latin typeface="+mn-ea"/>
                        <a:ea typeface="+mn-ea"/>
                      </a:endParaRPr>
                    </a:p>
                  </a:txBody>
                  <a:tcPr marL="68580" marR="68580"/>
                </a:tc>
                <a:tc>
                  <a:txBody>
                    <a:bodyPr/>
                    <a:lstStyle/>
                    <a:p>
                      <a:pPr marL="0" marR="0" algn="ctr">
                        <a:buNone/>
                      </a:pPr>
                      <a:r>
                        <a:rPr lang="zh-CN" altLang="en-US" sz="1800" kern="0" dirty="0">
                          <a:effectLst/>
                          <a:latin typeface="+mn-ea"/>
                          <a:ea typeface="+mn-ea"/>
                        </a:rPr>
                        <a:t>是</a:t>
                      </a:r>
                      <a:endParaRPr lang="zh-CN" altLang="en-US" sz="1800" kern="100" dirty="0">
                        <a:effectLst/>
                        <a:latin typeface="+mn-ea"/>
                        <a:ea typeface="+mn-ea"/>
                      </a:endParaRPr>
                    </a:p>
                  </a:txBody>
                  <a:tcPr marL="68580" marR="68580"/>
                </a:tc>
                <a:tc>
                  <a:txBody>
                    <a:bodyPr/>
                    <a:lstStyle/>
                    <a:p>
                      <a:pPr marL="0" marR="0" algn="ctr">
                        <a:buNone/>
                      </a:pPr>
                      <a:r>
                        <a:rPr lang="zh-CN" altLang="en-US" sz="1800" kern="0">
                          <a:effectLst/>
                          <a:latin typeface="+mn-ea"/>
                          <a:ea typeface="+mn-ea"/>
                        </a:rPr>
                        <a:t>否</a:t>
                      </a:r>
                      <a:endParaRPr lang="zh-CN" altLang="en-US" sz="1800" kern="100">
                        <a:effectLst/>
                        <a:latin typeface="+mn-ea"/>
                        <a:ea typeface="+mn-ea"/>
                      </a:endParaRPr>
                    </a:p>
                  </a:txBody>
                  <a:tcPr marL="68580" marR="68580"/>
                </a:tc>
                <a:extLst>
                  <a:ext uri="{0D108BD9-81ED-4DB2-BD59-A6C34878D82A}">
                    <a16:rowId xmlns:a16="http://schemas.microsoft.com/office/drawing/2014/main" val="90127677"/>
                  </a:ext>
                </a:extLst>
              </a:tr>
              <a:tr h="167640">
                <a:tc vMerge="1">
                  <a:txBody>
                    <a:bodyPr/>
                    <a:lstStyle/>
                    <a:p>
                      <a:endParaRPr lang="zh-CN" altLang="en-US"/>
                    </a:p>
                  </a:txBody>
                  <a:tcPr/>
                </a:tc>
                <a:tc>
                  <a:txBody>
                    <a:bodyPr/>
                    <a:lstStyle/>
                    <a:p>
                      <a:pPr marL="0" marR="0" algn="ctr">
                        <a:buNone/>
                      </a:pPr>
                      <a:r>
                        <a:rPr lang="zh-CN" altLang="en-US" sz="1800" kern="0">
                          <a:effectLst/>
                          <a:latin typeface="+mn-ea"/>
                          <a:ea typeface="+mn-ea"/>
                        </a:rPr>
                        <a:t>广义熵指数</a:t>
                      </a:r>
                      <a:endParaRPr lang="zh-CN" altLang="en-US" sz="1800" kern="100">
                        <a:effectLst/>
                        <a:latin typeface="+mn-ea"/>
                        <a:ea typeface="+mn-ea"/>
                      </a:endParaRPr>
                    </a:p>
                  </a:txBody>
                  <a:tcPr marL="68580" marR="68580" anchor="b"/>
                </a:tc>
                <a:tc>
                  <a:txBody>
                    <a:bodyPr/>
                    <a:lstStyle/>
                    <a:p>
                      <a:pPr marL="0" marR="0" algn="ctr">
                        <a:buNone/>
                      </a:pPr>
                      <a:r>
                        <a:rPr lang="zh-CN" altLang="en-US" sz="1800" kern="0">
                          <a:effectLst/>
                          <a:latin typeface="+mn-ea"/>
                          <a:ea typeface="+mn-ea"/>
                        </a:rPr>
                        <a:t>是</a:t>
                      </a:r>
                      <a:endParaRPr lang="zh-CN" altLang="en-US" sz="1800" kern="100">
                        <a:effectLst/>
                        <a:latin typeface="+mn-ea"/>
                        <a:ea typeface="+mn-ea"/>
                      </a:endParaRPr>
                    </a:p>
                  </a:txBody>
                  <a:tcPr marL="68580" marR="68580" anchor="b"/>
                </a:tc>
                <a:tc>
                  <a:txBody>
                    <a:bodyPr/>
                    <a:lstStyle/>
                    <a:p>
                      <a:pPr marL="0" marR="0" algn="ctr">
                        <a:buNone/>
                      </a:pPr>
                      <a:r>
                        <a:rPr lang="zh-CN" altLang="en-US" sz="1800" kern="0">
                          <a:effectLst/>
                          <a:latin typeface="+mn-ea"/>
                          <a:ea typeface="+mn-ea"/>
                        </a:rPr>
                        <a:t>是</a:t>
                      </a:r>
                      <a:endParaRPr lang="zh-CN" altLang="en-US" sz="1800" kern="100">
                        <a:effectLst/>
                        <a:latin typeface="+mn-ea"/>
                        <a:ea typeface="+mn-ea"/>
                      </a:endParaRPr>
                    </a:p>
                  </a:txBody>
                  <a:tcPr marL="68580" marR="68580" anchor="b"/>
                </a:tc>
                <a:tc>
                  <a:txBody>
                    <a:bodyPr/>
                    <a:lstStyle/>
                    <a:p>
                      <a:pPr marL="0" marR="0" algn="ctr">
                        <a:buNone/>
                      </a:pPr>
                      <a:r>
                        <a:rPr lang="zh-CN" altLang="en-US" sz="1800" kern="0" dirty="0">
                          <a:effectLst/>
                          <a:latin typeface="+mn-ea"/>
                          <a:ea typeface="+mn-ea"/>
                        </a:rPr>
                        <a:t>强</a:t>
                      </a:r>
                      <a:endParaRPr lang="zh-CN" altLang="en-US" sz="1800" kern="100" dirty="0">
                        <a:effectLst/>
                        <a:latin typeface="+mn-ea"/>
                        <a:ea typeface="+mn-ea"/>
                      </a:endParaRPr>
                    </a:p>
                  </a:txBody>
                  <a:tcPr marL="68580" marR="68580" anchor="b"/>
                </a:tc>
                <a:tc>
                  <a:txBody>
                    <a:bodyPr/>
                    <a:lstStyle/>
                    <a:p>
                      <a:pPr marL="0" marR="0" algn="ctr">
                        <a:buNone/>
                      </a:pPr>
                      <a:r>
                        <a:rPr lang="zh-CN" altLang="en-US" sz="1800" kern="0" dirty="0">
                          <a:effectLst/>
                          <a:latin typeface="+mn-ea"/>
                          <a:ea typeface="+mn-ea"/>
                        </a:rPr>
                        <a:t>是</a:t>
                      </a:r>
                      <a:endParaRPr lang="zh-CN" altLang="en-US" sz="1800" kern="100" dirty="0">
                        <a:effectLst/>
                        <a:latin typeface="+mn-ea"/>
                        <a:ea typeface="+mn-ea"/>
                      </a:endParaRPr>
                    </a:p>
                  </a:txBody>
                  <a:tcPr marL="68580" marR="68580" anchor="b"/>
                </a:tc>
                <a:tc>
                  <a:txBody>
                    <a:bodyPr/>
                    <a:lstStyle/>
                    <a:p>
                      <a:pPr marL="0" marR="0" algn="ctr">
                        <a:buNone/>
                      </a:pPr>
                      <a:r>
                        <a:rPr lang="zh-CN" altLang="en-US" sz="1800" kern="0" dirty="0">
                          <a:effectLst/>
                          <a:latin typeface="+mn-ea"/>
                          <a:ea typeface="+mn-ea"/>
                        </a:rPr>
                        <a:t>是</a:t>
                      </a:r>
                      <a:endParaRPr lang="zh-CN" altLang="en-US" sz="1800" kern="100" dirty="0">
                        <a:effectLst/>
                        <a:latin typeface="+mn-ea"/>
                        <a:ea typeface="+mn-ea"/>
                      </a:endParaRPr>
                    </a:p>
                  </a:txBody>
                  <a:tcPr marL="68580" marR="68580" anchor="b"/>
                </a:tc>
                <a:extLst>
                  <a:ext uri="{0D108BD9-81ED-4DB2-BD59-A6C34878D82A}">
                    <a16:rowId xmlns:a16="http://schemas.microsoft.com/office/drawing/2014/main" val="3422571370"/>
                  </a:ext>
                </a:extLst>
              </a:tr>
            </a:tbl>
          </a:graphicData>
        </a:graphic>
      </p:graphicFrame>
      <p:sp>
        <p:nvSpPr>
          <p:cNvPr id="5" name="文本框 4">
            <a:extLst>
              <a:ext uri="{FF2B5EF4-FFF2-40B4-BE49-F238E27FC236}">
                <a16:creationId xmlns:a16="http://schemas.microsoft.com/office/drawing/2014/main" id="{9EC5F509-B694-6F46-CCC6-50112F637C6A}"/>
              </a:ext>
            </a:extLst>
          </p:cNvPr>
          <p:cNvSpPr txBox="1"/>
          <p:nvPr/>
        </p:nvSpPr>
        <p:spPr>
          <a:xfrm>
            <a:off x="477150" y="671569"/>
            <a:ext cx="11662941" cy="3492816"/>
          </a:xfrm>
          <a:prstGeom prst="rect">
            <a:avLst/>
          </a:prstGeom>
          <a:noFill/>
        </p:spPr>
        <p:txBody>
          <a:bodyPr wrap="square">
            <a:spAutoFit/>
          </a:bodyPr>
          <a:lstStyle/>
          <a:p>
            <a:pPr marL="0" marR="0" indent="304800" algn="just">
              <a:buNone/>
            </a:pPr>
            <a:r>
              <a:rPr lang="en-US" altLang="zh-CN" sz="2400" kern="100" dirty="0">
                <a:effectLst/>
                <a:latin typeface="华文楷体" panose="02010600040101010101" pitchFamily="2" charset="-122"/>
                <a:ea typeface="华文楷体" panose="02010600040101010101" pitchFamily="2" charset="-122"/>
              </a:rPr>
              <a:t>1</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b="1" kern="100" dirty="0">
                <a:effectLst/>
                <a:latin typeface="华文楷体" panose="02010600040101010101" pitchFamily="2" charset="-122"/>
                <a:ea typeface="华文楷体" panose="02010600040101010101" pitchFamily="2" charset="-122"/>
              </a:rPr>
              <a:t>匿名性</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：计算</a:t>
            </a:r>
            <a:r>
              <a:rPr lang="zh-CN" altLang="en-US" sz="2400" kern="100" dirty="0">
                <a:effectLst/>
                <a:latin typeface="华文楷体" panose="02010600040101010101" pitchFamily="2" charset="-122"/>
                <a:ea typeface="华文楷体" panose="02010600040101010101" pitchFamily="2" charset="-122"/>
              </a:rPr>
              <a:t>结果与观测对象无关</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任意对调两</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人</a:t>
            </a:r>
            <a:r>
              <a:rPr lang="zh-CN" altLang="en-US" sz="2400" kern="100" dirty="0">
                <a:effectLst/>
                <a:latin typeface="华文楷体" panose="02010600040101010101" pitchFamily="2" charset="-122"/>
                <a:ea typeface="华文楷体" panose="02010600040101010101" pitchFamily="2" charset="-122"/>
              </a:rPr>
              <a:t>或多人的收入不影响指标</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取值</a:t>
            </a:r>
            <a:r>
              <a:rPr lang="zh-CN" altLang="en-US" sz="2400" kern="100" dirty="0">
                <a:effectLst/>
                <a:latin typeface="华文楷体" panose="02010600040101010101" pitchFamily="2" charset="-122"/>
                <a:ea typeface="华文楷体" panose="02010600040101010101" pitchFamily="2" charset="-122"/>
              </a:rPr>
              <a:t>。</a:t>
            </a:r>
          </a:p>
          <a:p>
            <a:pPr marL="0" marR="0" indent="304800" algn="just">
              <a:buNone/>
            </a:pPr>
            <a:r>
              <a:rPr lang="en-US" altLang="zh-CN" sz="2400" kern="100" dirty="0">
                <a:effectLst/>
                <a:latin typeface="华文楷体" panose="02010600040101010101" pitchFamily="2" charset="-122"/>
                <a:ea typeface="华文楷体" panose="02010600040101010101" pitchFamily="2" charset="-122"/>
              </a:rPr>
              <a:t>2</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b="1" kern="100" dirty="0">
                <a:effectLst/>
                <a:latin typeface="华文楷体" panose="02010600040101010101" pitchFamily="2" charset="-122"/>
                <a:ea typeface="华文楷体" panose="02010600040101010101" pitchFamily="2" charset="-122"/>
              </a:rPr>
              <a:t>齐次性</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变换度量单位，指标</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计算</a:t>
            </a:r>
            <a:r>
              <a:rPr lang="zh-CN" altLang="en-US" sz="2400" kern="100" dirty="0">
                <a:effectLst/>
                <a:latin typeface="华文楷体" panose="02010600040101010101" pitchFamily="2" charset="-122"/>
                <a:ea typeface="华文楷体" panose="02010600040101010101" pitchFamily="2" charset="-122"/>
              </a:rPr>
              <a:t>结果不受影响。</a:t>
            </a:r>
          </a:p>
          <a:p>
            <a:pPr marL="0" marR="0" indent="304800" algn="just">
              <a:buNone/>
            </a:pPr>
            <a:r>
              <a:rPr lang="en-US" altLang="zh-CN" sz="2400" kern="100" dirty="0">
                <a:effectLst/>
                <a:latin typeface="华文楷体" panose="02010600040101010101" pitchFamily="2" charset="-122"/>
                <a:ea typeface="华文楷体" panose="02010600040101010101" pitchFamily="2" charset="-122"/>
              </a:rPr>
              <a:t>3</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b="1" kern="100" dirty="0">
                <a:effectLst/>
                <a:latin typeface="华文楷体" panose="02010600040101010101" pitchFamily="2" charset="-122"/>
                <a:ea typeface="华文楷体" panose="02010600040101010101" pitchFamily="2" charset="-122"/>
              </a:rPr>
              <a:t>转移性</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将富人收入转给穷人</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但不改变相对位置</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，不</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均等性</a:t>
            </a:r>
            <a:r>
              <a:rPr lang="zh-CN" altLang="en-US" sz="2400" kern="100" dirty="0">
                <a:effectLst/>
                <a:latin typeface="华文楷体" panose="02010600040101010101" pitchFamily="2" charset="-122"/>
                <a:ea typeface="华文楷体" panose="02010600040101010101" pitchFamily="2" charset="-122"/>
              </a:rPr>
              <a:t>下降或保持不变。</a:t>
            </a:r>
          </a:p>
          <a:p>
            <a:pPr marL="0" marR="0" indent="304800" algn="just">
              <a:buNone/>
            </a:pPr>
            <a:r>
              <a:rPr lang="en-US" altLang="zh-CN" sz="2400" kern="100" dirty="0">
                <a:effectLst/>
                <a:latin typeface="华文楷体" panose="02010600040101010101" pitchFamily="2" charset="-122"/>
                <a:ea typeface="华文楷体" panose="02010600040101010101" pitchFamily="2" charset="-122"/>
              </a:rPr>
              <a:t>4</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b="1" kern="100" dirty="0">
                <a:effectLst/>
                <a:latin typeface="华文楷体" panose="02010600040101010101" pitchFamily="2" charset="-122"/>
                <a:ea typeface="华文楷体" panose="02010600040101010101" pitchFamily="2" charset="-122"/>
                <a:cs typeface="Times New Roman" panose="02020603050405020304" pitchFamily="18" charset="0"/>
              </a:rPr>
              <a:t>规模</a:t>
            </a:r>
            <a:r>
              <a:rPr lang="zh-CN" altLang="en-US" sz="2400" b="1" kern="100" dirty="0">
                <a:effectLst/>
                <a:latin typeface="华文楷体" panose="02010600040101010101" pitchFamily="2" charset="-122"/>
                <a:ea typeface="华文楷体" panose="02010600040101010101" pitchFamily="2" charset="-122"/>
              </a:rPr>
              <a:t>无关性</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只要收入分配状况一样，样本量</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的改变</a:t>
            </a:r>
            <a:r>
              <a:rPr lang="zh-CN" altLang="en-US" sz="2400" kern="100" dirty="0">
                <a:effectLst/>
                <a:latin typeface="华文楷体" panose="02010600040101010101" pitchFamily="2" charset="-122"/>
                <a:ea typeface="华文楷体" panose="02010600040101010101" pitchFamily="2" charset="-122"/>
              </a:rPr>
              <a:t>不影响</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测度</a:t>
            </a:r>
            <a:r>
              <a:rPr lang="zh-CN" altLang="en-US" sz="2400" kern="100" dirty="0">
                <a:effectLst/>
                <a:latin typeface="华文楷体" panose="02010600040101010101" pitchFamily="2" charset="-122"/>
                <a:ea typeface="华文楷体" panose="02010600040101010101" pitchFamily="2" charset="-122"/>
              </a:rPr>
              <a:t>结果。</a:t>
            </a:r>
          </a:p>
          <a:p>
            <a:pPr indent="304800" algn="just"/>
            <a:r>
              <a:rPr lang="en-US" altLang="zh-CN" sz="2400" kern="100" dirty="0">
                <a:effectLst/>
                <a:latin typeface="华文楷体" panose="02010600040101010101" pitchFamily="2" charset="-122"/>
                <a:ea typeface="华文楷体" panose="02010600040101010101" pitchFamily="2" charset="-122"/>
              </a:rPr>
              <a:t>5</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b="1" kern="100" dirty="0">
                <a:effectLst/>
                <a:latin typeface="华文楷体" panose="02010600040101010101" pitchFamily="2" charset="-122"/>
                <a:ea typeface="华文楷体" panose="02010600040101010101" pitchFamily="2" charset="-122"/>
              </a:rPr>
              <a:t>加和可分解性</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：好的</a:t>
            </a:r>
            <a:r>
              <a:rPr lang="zh-CN" altLang="en-US" sz="2400" kern="100" dirty="0">
                <a:effectLst/>
                <a:latin typeface="华文楷体" panose="02010600040101010101" pitchFamily="2" charset="-122"/>
                <a:ea typeface="华文楷体" panose="02010600040101010101" pitchFamily="2" charset="-122"/>
              </a:rPr>
              <a:t>不平等指标</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可以</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对</a:t>
            </a:r>
            <a:r>
              <a:rPr lang="zh-CN" altLang="en-US" sz="2400" kern="100" dirty="0">
                <a:effectLst/>
                <a:latin typeface="华文楷体" panose="02010600040101010101" pitchFamily="2" charset="-122"/>
                <a:ea typeface="华文楷体" panose="02010600040101010101" pitchFamily="2" charset="-122"/>
              </a:rPr>
              <a:t>不同人群进行完全分解。</a:t>
            </a:r>
            <a:endParaRPr lang="en-US" altLang="zh-CN" sz="2400" kern="100" dirty="0">
              <a:effectLst/>
              <a:latin typeface="华文楷体" panose="02010600040101010101" pitchFamily="2" charset="-122"/>
              <a:ea typeface="华文楷体" panose="02010600040101010101" pitchFamily="2" charset="-122"/>
            </a:endParaRPr>
          </a:p>
          <a:p>
            <a:pPr indent="304800" algn="just"/>
            <a:r>
              <a:rPr lang="zh-CN" altLang="en-US" sz="2400" dirty="0">
                <a:latin typeface="华文楷体" panose="02010600040101010101" pitchFamily="2" charset="-122"/>
                <a:ea typeface="华文楷体" panose="02010600040101010101" pitchFamily="2" charset="-122"/>
              </a:rPr>
              <a:t>整体而言，相对指标明显优于绝对指标，但在相对指标之间做选择较为困难。除理论性质优劣之外，数据约束和易操作性也构成不均等性测度方法选择的重要依据。为提升分析可靠性，实际研究中往往兼用多类指标，并就计算结果进行比较。</a:t>
            </a:r>
          </a:p>
          <a:p>
            <a:pPr marL="0" marR="0" indent="304800" algn="just">
              <a:lnSpc>
                <a:spcPct val="130000"/>
              </a:lnSpc>
              <a:buNone/>
            </a:pPr>
            <a:endParaRPr lang="zh-CN" altLang="en-US" sz="2400" kern="100" dirty="0">
              <a:effectLst/>
              <a:latin typeface="华文楷体" panose="02010600040101010101" pitchFamily="2" charset="-122"/>
              <a:ea typeface="华文楷体" panose="02010600040101010101" pitchFamily="2" charset="-122"/>
            </a:endParaRPr>
          </a:p>
        </p:txBody>
      </p:sp>
      <p:sp>
        <p:nvSpPr>
          <p:cNvPr id="10" name="文本框 9">
            <a:extLst>
              <a:ext uri="{FF2B5EF4-FFF2-40B4-BE49-F238E27FC236}">
                <a16:creationId xmlns:a16="http://schemas.microsoft.com/office/drawing/2014/main" id="{42E8DCE5-14BF-6CE4-3D1A-BFA36495F287}"/>
              </a:ext>
            </a:extLst>
          </p:cNvPr>
          <p:cNvSpPr txBox="1"/>
          <p:nvPr/>
        </p:nvSpPr>
        <p:spPr>
          <a:xfrm>
            <a:off x="3167911" y="6249001"/>
            <a:ext cx="6343650" cy="392928"/>
          </a:xfrm>
          <a:prstGeom prst="rect">
            <a:avLst/>
          </a:prstGeom>
          <a:noFill/>
        </p:spPr>
        <p:txBody>
          <a:bodyPr wrap="square">
            <a:spAutoFit/>
          </a:bodyPr>
          <a:lstStyle/>
          <a:p>
            <a:pPr marL="0" marR="0" algn="ctr">
              <a:lnSpc>
                <a:spcPct val="120000"/>
              </a:lnSpc>
              <a:spcBef>
                <a:spcPts val="780"/>
              </a:spcBef>
              <a:buNone/>
            </a:pPr>
            <a:r>
              <a:rPr lang="zh-CN" altLang="en-US" sz="1800" b="1" kern="100" dirty="0">
                <a:effectLst/>
                <a:latin typeface="宋体" panose="02010600030101010101" pitchFamily="2" charset="-122"/>
                <a:ea typeface="宋体" panose="02010600030101010101" pitchFamily="2" charset="-122"/>
              </a:rPr>
              <a:t>表</a:t>
            </a:r>
            <a:r>
              <a:rPr lang="en-US" altLang="zh-CN" sz="1800" b="1" kern="100" dirty="0">
                <a:effectLst/>
                <a:latin typeface="Times New Roman" panose="02020603050405020304" pitchFamily="18" charset="0"/>
                <a:ea typeface="宋体" panose="02010600030101010101" pitchFamily="2" charset="-122"/>
              </a:rPr>
              <a:t>6-5  </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常用不均等性指标的公理性质满足情况</a:t>
            </a:r>
            <a:endParaRPr lang="zh-CN" altLang="en-US" sz="18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348225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5D6447-C751-755B-B305-056DFC63B313}"/>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C5B9C241-CB10-2FE0-97E6-979BF3030F5B}"/>
              </a:ext>
            </a:extLst>
          </p:cNvPr>
          <p:cNvSpPr txBox="1"/>
          <p:nvPr/>
        </p:nvSpPr>
        <p:spPr>
          <a:xfrm>
            <a:off x="861591" y="1273623"/>
            <a:ext cx="11113770" cy="5584377"/>
          </a:xfrm>
          <a:prstGeom prst="rect">
            <a:avLst/>
          </a:prstGeom>
        </p:spPr>
        <p:txBody>
          <a:bodyPr wrap="square">
            <a:noAutofit/>
          </a:bodyPr>
          <a:lstStyle/>
          <a:p>
            <a:pPr marL="0"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  （一）贫困测度</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612000" algn="just" defTabSz="266700">
              <a:lnSpc>
                <a:spcPct val="150000"/>
              </a:lnSpc>
              <a:spcAft>
                <a:spcPct val="0"/>
              </a:spcAft>
            </a:pPr>
            <a:r>
              <a:rPr lang="zh-CN" altLang="en-US" sz="2400" dirty="0">
                <a:latin typeface="华文楷体" panose="02010600040101010101" pitchFamily="2" charset="-122"/>
                <a:ea typeface="华文楷体" panose="02010600040101010101" pitchFamily="2" charset="-122"/>
              </a:rPr>
              <a:t>贫困分为绝对贫困和相对贫困，前者指收入或消费水平低于贫困线，后者通常指低于特定收入水平的某一百分比。贫困测度方法包括三大类：一是以贫困人口数量衡量，常用指标为贫困发生率，即贫困人口与总人口之比；二是以贫困人口收入水平衡量，常用指标为收入缺口（以及平均缺口、缺口率），其能更好刻画收入分布；三是结合贫困人口和收入水平信息，阿马蒂亚森提出的</a:t>
            </a:r>
            <a:r>
              <a:rPr lang="en-US" altLang="zh-CN" sz="2400" dirty="0">
                <a:latin typeface="华文楷体" panose="02010600040101010101" pitchFamily="2" charset="-122"/>
                <a:ea typeface="华文楷体" panose="02010600040101010101" pitchFamily="2" charset="-122"/>
              </a:rPr>
              <a:t>Sen</a:t>
            </a:r>
            <a:r>
              <a:rPr lang="zh-CN" altLang="en-US" sz="2400" dirty="0">
                <a:latin typeface="华文楷体" panose="02010600040101010101" pitchFamily="2" charset="-122"/>
                <a:ea typeface="华文楷体" panose="02010600040101010101" pitchFamily="2" charset="-122"/>
              </a:rPr>
              <a:t>指标以及</a:t>
            </a:r>
            <a:r>
              <a:rPr lang="en-US" altLang="zh-CN" sz="2400" dirty="0">
                <a:latin typeface="华文楷体" panose="02010600040101010101" pitchFamily="2" charset="-122"/>
                <a:ea typeface="华文楷体" panose="02010600040101010101" pitchFamily="2" charset="-122"/>
              </a:rPr>
              <a:t>Foster</a:t>
            </a:r>
            <a:r>
              <a:rPr lang="zh-CN" altLang="en-US" sz="2400" dirty="0">
                <a:latin typeface="华文楷体" panose="02010600040101010101" pitchFamily="2" charset="-122"/>
                <a:ea typeface="华文楷体" panose="02010600040101010101" pitchFamily="2" charset="-122"/>
              </a:rPr>
              <a:t>等人提出的</a:t>
            </a:r>
            <a:r>
              <a:rPr lang="en-US" altLang="zh-CN" sz="2400" dirty="0">
                <a:latin typeface="华文楷体" panose="02010600040101010101" pitchFamily="2" charset="-122"/>
                <a:ea typeface="华文楷体" panose="02010600040101010101" pitchFamily="2" charset="-122"/>
              </a:rPr>
              <a:t>FGT</a:t>
            </a:r>
            <a:r>
              <a:rPr lang="zh-CN" altLang="en-US" sz="2400" dirty="0">
                <a:latin typeface="华文楷体" panose="02010600040101010101" pitchFamily="2" charset="-122"/>
                <a:ea typeface="华文楷体" panose="02010600040101010101" pitchFamily="2" charset="-122"/>
              </a:rPr>
              <a:t>指数均属此类。</a:t>
            </a:r>
          </a:p>
          <a:p>
            <a:pPr marL="0" indent="252095" algn="just" defTabSz="266700">
              <a:lnSpc>
                <a:spcPct val="150000"/>
              </a:lnSpc>
              <a:spcAft>
                <a:spcPct val="0"/>
              </a:spcAft>
            </a:pP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3315" name="Rectangle 5">
            <a:extLst>
              <a:ext uri="{FF2B5EF4-FFF2-40B4-BE49-F238E27FC236}">
                <a16:creationId xmlns:a16="http://schemas.microsoft.com/office/drawing/2014/main" id="{802B65DC-506D-B5A2-B348-CB40A6B09AF5}"/>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E83EB197-5EF4-A46E-EBAC-802B7E0A676E}"/>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a:extLst>
              <a:ext uri="{FF2B5EF4-FFF2-40B4-BE49-F238E27FC236}">
                <a16:creationId xmlns:a16="http://schemas.microsoft.com/office/drawing/2014/main" id="{CDF99CA3-A4C7-CBDD-7ECD-7F28D990048A}"/>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33</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8BF23F25-75E9-9B84-20A4-2987D00FB859}"/>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三、测度方法拓展</a:t>
            </a:r>
          </a:p>
        </p:txBody>
      </p:sp>
    </p:spTree>
    <p:extLst>
      <p:ext uri="{BB962C8B-B14F-4D97-AF65-F5344CB8AC3E}">
        <p14:creationId xmlns:p14="http://schemas.microsoft.com/office/powerpoint/2010/main" val="148259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0BE0FF-47DF-A2D0-6B61-36D102D71CE1}"/>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B40175B6-AC65-21C2-DF24-F85939D83D22}"/>
              </a:ext>
            </a:extLst>
          </p:cNvPr>
          <p:cNvSpPr txBox="1"/>
          <p:nvPr/>
        </p:nvSpPr>
        <p:spPr>
          <a:xfrm>
            <a:off x="782851" y="816425"/>
            <a:ext cx="11113770" cy="5584377"/>
          </a:xfrm>
          <a:prstGeom prst="rect">
            <a:avLst/>
          </a:prstGeom>
        </p:spPr>
        <p:txBody>
          <a:bodyPr wrap="square">
            <a:noAutofit/>
          </a:bodyPr>
          <a:lstStyle/>
          <a:p>
            <a:pPr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  （二）极化测度</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612000" algn="just" defTabSz="266700">
              <a:lnSpc>
                <a:spcPct val="150000"/>
              </a:lnSpc>
              <a:spcAft>
                <a:spcPct val="0"/>
              </a:spcAft>
            </a:pPr>
            <a:r>
              <a:rPr lang="zh-CN" altLang="en-US" sz="2400" dirty="0">
                <a:latin typeface="华文楷体" panose="02010600040101010101" pitchFamily="2" charset="-122"/>
                <a:ea typeface="华文楷体" panose="02010600040101010101" pitchFamily="2" charset="-122"/>
              </a:rPr>
              <a:t>收入极化指收入的两极分化，其与收入不平等既紧密联系又显著不同。收入不平等测度一群人收入分布的离散程度，而收入极化强调局部聚集，可以更好反映社会冲突的可能性及其强度。两类指标在方向上未必一致：当一群人的收入向中位数聚集时，收入不平等和收入极化同时下降；当不同群体分别向高低收入聚集时，收入极化必然加深，但收入不平等程度变化方向不确定。收入极化测度有两种思路：一是以收入中位数为界，将所有成员分为高低两类，分别测算两群收入对中位数的偏差并加总，这种</a:t>
            </a:r>
            <a:r>
              <a:rPr lang="en-US" altLang="zh-CN" sz="2400" dirty="0">
                <a:latin typeface="华文楷体" panose="02010600040101010101" pitchFamily="2" charset="-122"/>
                <a:ea typeface="华文楷体" panose="02010600040101010101" pitchFamily="2" charset="-122"/>
              </a:rPr>
              <a:t>W</a:t>
            </a:r>
            <a:r>
              <a:rPr lang="zh-CN" altLang="en-US" sz="2400" dirty="0">
                <a:latin typeface="华文楷体" panose="02010600040101010101" pitchFamily="2" charset="-122"/>
                <a:ea typeface="华文楷体" panose="02010600040101010101" pitchFamily="2" charset="-122"/>
              </a:rPr>
              <a:t>型极化指数只能测度两级分化；二是按照一定标准将所有成员分类，然后测算类间差异度和类内相似度，这样构造的</a:t>
            </a:r>
            <a:r>
              <a:rPr lang="en-US" altLang="zh-CN" sz="2400" dirty="0">
                <a:latin typeface="华文楷体" panose="02010600040101010101" pitchFamily="2" charset="-122"/>
                <a:ea typeface="华文楷体" panose="02010600040101010101" pitchFamily="2" charset="-122"/>
              </a:rPr>
              <a:t>ER</a:t>
            </a:r>
            <a:r>
              <a:rPr lang="zh-CN" altLang="en-US" sz="2400" dirty="0">
                <a:latin typeface="华文楷体" panose="02010600040101010101" pitchFamily="2" charset="-122"/>
                <a:ea typeface="华文楷体" panose="02010600040101010101" pitchFamily="2" charset="-122"/>
              </a:rPr>
              <a:t>型极化指数，可以测度多极化。</a:t>
            </a:r>
          </a:p>
          <a:p>
            <a:pPr marL="0" indent="252095" algn="just" defTabSz="266700">
              <a:lnSpc>
                <a:spcPct val="150000"/>
              </a:lnSpc>
              <a:spcAft>
                <a:spcPct val="0"/>
              </a:spcAft>
            </a:pP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p:txBody>
      </p:sp>
      <p:sp>
        <p:nvSpPr>
          <p:cNvPr id="13315" name="Rectangle 5">
            <a:extLst>
              <a:ext uri="{FF2B5EF4-FFF2-40B4-BE49-F238E27FC236}">
                <a16:creationId xmlns:a16="http://schemas.microsoft.com/office/drawing/2014/main" id="{661CE09B-652F-8F7E-E4D1-97E8F4FF81F8}"/>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718C2316-47D3-0333-C405-5B6C461956DF}"/>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a:extLst>
              <a:ext uri="{FF2B5EF4-FFF2-40B4-BE49-F238E27FC236}">
                <a16:creationId xmlns:a16="http://schemas.microsoft.com/office/drawing/2014/main" id="{F9B7C3FF-6BBE-1485-0DAB-CB9E1DA4FB11}"/>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34</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6D5E1678-1658-3CAB-9AEC-D9C8BF0E88A6}"/>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三、测度方法拓展</a:t>
            </a:r>
          </a:p>
        </p:txBody>
      </p:sp>
    </p:spTree>
    <p:extLst>
      <p:ext uri="{BB962C8B-B14F-4D97-AF65-F5344CB8AC3E}">
        <p14:creationId xmlns:p14="http://schemas.microsoft.com/office/powerpoint/2010/main" val="2692333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E4DA0-C793-A0FA-F333-16A333C56262}"/>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F906053E-382E-483E-1A8B-57CFE5ED5725}"/>
              </a:ext>
            </a:extLst>
          </p:cNvPr>
          <p:cNvSpPr txBox="1"/>
          <p:nvPr/>
        </p:nvSpPr>
        <p:spPr>
          <a:xfrm>
            <a:off x="782851" y="535304"/>
            <a:ext cx="11113770" cy="5584377"/>
          </a:xfrm>
          <a:prstGeom prst="rect">
            <a:avLst/>
          </a:prstGeom>
        </p:spPr>
        <p:txBody>
          <a:bodyPr wrap="square">
            <a:noAutofit/>
          </a:bodyPr>
          <a:lstStyle/>
          <a:p>
            <a:pPr marL="0"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（一）方法示例比较</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p:txBody>
      </p:sp>
      <p:sp>
        <p:nvSpPr>
          <p:cNvPr id="13315" name="Rectangle 5">
            <a:extLst>
              <a:ext uri="{FF2B5EF4-FFF2-40B4-BE49-F238E27FC236}">
                <a16:creationId xmlns:a16="http://schemas.microsoft.com/office/drawing/2014/main" id="{76F36797-D8F1-49FD-BE2A-A03A4E08A7DF}"/>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A25828F5-A4FD-CC5D-F7B7-C16BA787F4D5}"/>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a:extLst>
              <a:ext uri="{FF2B5EF4-FFF2-40B4-BE49-F238E27FC236}">
                <a16:creationId xmlns:a16="http://schemas.microsoft.com/office/drawing/2014/main" id="{5B757EA1-E433-51BD-0354-2B45C3DD7EF1}"/>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35</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88B3AA46-17CB-3833-DC96-8179431F8241}"/>
              </a:ext>
            </a:extLst>
          </p:cNvPr>
          <p:cNvSpPr>
            <a:spLocks noChangeArrowheads="1"/>
          </p:cNvSpPr>
          <p:nvPr/>
        </p:nvSpPr>
        <p:spPr bwMode="auto">
          <a:xfrm>
            <a:off x="861591" y="-4863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四、测度结果简析</a:t>
            </a:r>
          </a:p>
        </p:txBody>
      </p:sp>
      <p:graphicFrame>
        <p:nvGraphicFramePr>
          <p:cNvPr id="2" name="表格 1">
            <a:extLst>
              <a:ext uri="{FF2B5EF4-FFF2-40B4-BE49-F238E27FC236}">
                <a16:creationId xmlns:a16="http://schemas.microsoft.com/office/drawing/2014/main" id="{1A97D15F-8B70-2887-BB50-870D6B81DEE9}"/>
              </a:ext>
            </a:extLst>
          </p:cNvPr>
          <p:cNvGraphicFramePr>
            <a:graphicFrameLocks noGrp="1"/>
          </p:cNvGraphicFramePr>
          <p:nvPr>
            <p:extLst>
              <p:ext uri="{D42A27DB-BD31-4B8C-83A1-F6EECF244321}">
                <p14:modId xmlns:p14="http://schemas.microsoft.com/office/powerpoint/2010/main" val="1055630122"/>
              </p:ext>
            </p:extLst>
          </p:nvPr>
        </p:nvGraphicFramePr>
        <p:xfrm>
          <a:off x="861592" y="4094992"/>
          <a:ext cx="11113770" cy="2227704"/>
        </p:xfrm>
        <a:graphic>
          <a:graphicData uri="http://schemas.openxmlformats.org/drawingml/2006/table">
            <a:tbl>
              <a:tblPr>
                <a:tableStyleId>{5C22544A-7EE6-4342-B048-85BDC9FD1C3A}</a:tableStyleId>
              </a:tblPr>
              <a:tblGrid>
                <a:gridCol w="1275859">
                  <a:extLst>
                    <a:ext uri="{9D8B030D-6E8A-4147-A177-3AD203B41FA5}">
                      <a16:colId xmlns:a16="http://schemas.microsoft.com/office/drawing/2014/main" val="1833387771"/>
                    </a:ext>
                  </a:extLst>
                </a:gridCol>
                <a:gridCol w="2460589">
                  <a:extLst>
                    <a:ext uri="{9D8B030D-6E8A-4147-A177-3AD203B41FA5}">
                      <a16:colId xmlns:a16="http://schemas.microsoft.com/office/drawing/2014/main" val="113213293"/>
                    </a:ext>
                  </a:extLst>
                </a:gridCol>
                <a:gridCol w="2460589">
                  <a:extLst>
                    <a:ext uri="{9D8B030D-6E8A-4147-A177-3AD203B41FA5}">
                      <a16:colId xmlns:a16="http://schemas.microsoft.com/office/drawing/2014/main" val="1474567593"/>
                    </a:ext>
                  </a:extLst>
                </a:gridCol>
                <a:gridCol w="2460589">
                  <a:extLst>
                    <a:ext uri="{9D8B030D-6E8A-4147-A177-3AD203B41FA5}">
                      <a16:colId xmlns:a16="http://schemas.microsoft.com/office/drawing/2014/main" val="3644743533"/>
                    </a:ext>
                  </a:extLst>
                </a:gridCol>
                <a:gridCol w="2456144">
                  <a:extLst>
                    <a:ext uri="{9D8B030D-6E8A-4147-A177-3AD203B41FA5}">
                      <a16:colId xmlns:a16="http://schemas.microsoft.com/office/drawing/2014/main" val="394119725"/>
                    </a:ext>
                  </a:extLst>
                </a:gridCol>
              </a:tblGrid>
              <a:tr h="371284">
                <a:tc>
                  <a:txBody>
                    <a:bodyPr/>
                    <a:lstStyle/>
                    <a:p>
                      <a:pPr marL="0" marR="0" algn="ctr">
                        <a:buNone/>
                      </a:pPr>
                      <a:r>
                        <a:rPr lang="zh-CN" altLang="en-US" sz="1800" kern="0" dirty="0">
                          <a:effectLst/>
                          <a:latin typeface="+mn-ea"/>
                          <a:ea typeface="+mn-ea"/>
                        </a:rPr>
                        <a:t>分组</a:t>
                      </a:r>
                      <a:endParaRPr lang="zh-CN" altLang="en-US" sz="1800" kern="100" dirty="0">
                        <a:effectLst/>
                        <a:latin typeface="+mn-ea"/>
                        <a:ea typeface="+mn-ea"/>
                      </a:endParaRPr>
                    </a:p>
                  </a:txBody>
                  <a:tcPr marL="68580" marR="68580" anchor="ctr"/>
                </a:tc>
                <a:tc>
                  <a:txBody>
                    <a:bodyPr/>
                    <a:lstStyle/>
                    <a:p>
                      <a:pPr marL="0" marR="0" algn="ctr">
                        <a:buNone/>
                      </a:pPr>
                      <a:r>
                        <a:rPr lang="zh-CN" altLang="en-US" sz="1800" kern="0" dirty="0">
                          <a:effectLst/>
                          <a:latin typeface="+mn-ea"/>
                          <a:ea typeface="+mn-ea"/>
                        </a:rPr>
                        <a:t>人口比重</a:t>
                      </a:r>
                      <a:r>
                        <a:rPr lang="en-US" sz="1800" kern="0" dirty="0">
                          <a:effectLst/>
                          <a:latin typeface="+mn-ea"/>
                          <a:ea typeface="+mn-ea"/>
                        </a:rPr>
                        <a:t>W</a:t>
                      </a:r>
                      <a:r>
                        <a:rPr lang="en-US" sz="1800" kern="0" baseline="-25000" dirty="0">
                          <a:effectLst/>
                          <a:latin typeface="+mn-ea"/>
                          <a:ea typeface="+mn-ea"/>
                        </a:rPr>
                        <a:t>i</a:t>
                      </a:r>
                      <a:endParaRPr lang="en-US" sz="1800" kern="100" dirty="0">
                        <a:effectLst/>
                        <a:latin typeface="+mn-ea"/>
                        <a:ea typeface="+mn-ea"/>
                      </a:endParaRPr>
                    </a:p>
                  </a:txBody>
                  <a:tcPr marL="68580" marR="68580" anchor="ctr"/>
                </a:tc>
                <a:tc>
                  <a:txBody>
                    <a:bodyPr/>
                    <a:lstStyle/>
                    <a:p>
                      <a:pPr marL="0" marR="0" algn="ctr">
                        <a:buNone/>
                      </a:pPr>
                      <a:r>
                        <a:rPr lang="zh-CN" altLang="en-US" sz="1800" kern="0" dirty="0">
                          <a:effectLst/>
                          <a:latin typeface="+mn-ea"/>
                          <a:ea typeface="+mn-ea"/>
                        </a:rPr>
                        <a:t>收入比重</a:t>
                      </a:r>
                      <a:r>
                        <a:rPr lang="en-US" sz="1800" kern="0" dirty="0">
                          <a:effectLst/>
                          <a:latin typeface="+mn-ea"/>
                          <a:ea typeface="+mn-ea"/>
                        </a:rPr>
                        <a:t>V</a:t>
                      </a:r>
                      <a:r>
                        <a:rPr lang="en-US" sz="1800" kern="0" baseline="-25000" dirty="0">
                          <a:effectLst/>
                          <a:latin typeface="+mn-ea"/>
                          <a:ea typeface="+mn-ea"/>
                        </a:rPr>
                        <a:t>i</a:t>
                      </a:r>
                      <a:endParaRPr lang="en-US" sz="1800" kern="100" dirty="0">
                        <a:effectLst/>
                        <a:latin typeface="+mn-ea"/>
                        <a:ea typeface="+mn-ea"/>
                      </a:endParaRPr>
                    </a:p>
                  </a:txBody>
                  <a:tcPr marL="68580" marR="68580" anchor="ctr"/>
                </a:tc>
                <a:tc>
                  <a:txBody>
                    <a:bodyPr/>
                    <a:lstStyle/>
                    <a:p>
                      <a:pPr marL="0" marR="0" algn="ctr">
                        <a:buNone/>
                      </a:pPr>
                      <a:r>
                        <a:rPr lang="zh-CN" altLang="en-US" sz="1800" kern="0" dirty="0">
                          <a:effectLst/>
                          <a:latin typeface="+mn-ea"/>
                          <a:ea typeface="+mn-ea"/>
                        </a:rPr>
                        <a:t>累计人口比重</a:t>
                      </a:r>
                      <a:endParaRPr lang="zh-CN" altLang="en-US" sz="1800" kern="100" dirty="0">
                        <a:effectLst/>
                        <a:latin typeface="+mn-ea"/>
                        <a:ea typeface="+mn-ea"/>
                      </a:endParaRPr>
                    </a:p>
                  </a:txBody>
                  <a:tcPr marL="68580" marR="68580" anchor="ctr"/>
                </a:tc>
                <a:tc>
                  <a:txBody>
                    <a:bodyPr/>
                    <a:lstStyle/>
                    <a:p>
                      <a:pPr marL="0" marR="0" algn="ctr">
                        <a:buNone/>
                      </a:pPr>
                      <a:r>
                        <a:rPr lang="zh-CN" altLang="en-US" sz="1800" kern="0">
                          <a:effectLst/>
                          <a:latin typeface="+mn-ea"/>
                          <a:ea typeface="+mn-ea"/>
                        </a:rPr>
                        <a:t>累计收入比重</a:t>
                      </a:r>
                      <a:r>
                        <a:rPr lang="en-US" altLang="zh-CN" sz="1800" kern="0">
                          <a:effectLst/>
                          <a:latin typeface="+mn-ea"/>
                          <a:ea typeface="+mn-ea"/>
                        </a:rPr>
                        <a:t>S</a:t>
                      </a:r>
                      <a:r>
                        <a:rPr lang="en-US" altLang="zh-CN" sz="1800" kern="0" baseline="-25000">
                          <a:effectLst/>
                          <a:latin typeface="+mn-ea"/>
                          <a:ea typeface="+mn-ea"/>
                        </a:rPr>
                        <a:t>i</a:t>
                      </a:r>
                      <a:endParaRPr lang="zh-CN" altLang="en-US" sz="1800" kern="100">
                        <a:effectLst/>
                        <a:latin typeface="+mn-ea"/>
                        <a:ea typeface="+mn-ea"/>
                      </a:endParaRPr>
                    </a:p>
                  </a:txBody>
                  <a:tcPr marL="68580" marR="68580" anchor="ctr"/>
                </a:tc>
                <a:extLst>
                  <a:ext uri="{0D108BD9-81ED-4DB2-BD59-A6C34878D82A}">
                    <a16:rowId xmlns:a16="http://schemas.microsoft.com/office/drawing/2014/main" val="487129967"/>
                  </a:ext>
                </a:extLst>
              </a:tr>
              <a:tr h="371284">
                <a:tc>
                  <a:txBody>
                    <a:bodyPr/>
                    <a:lstStyle/>
                    <a:p>
                      <a:pPr marL="0" marR="0" algn="ctr">
                        <a:buNone/>
                      </a:pPr>
                      <a:r>
                        <a:rPr lang="en-US" altLang="zh-CN" sz="1800" kern="0">
                          <a:effectLst/>
                          <a:latin typeface="+mn-ea"/>
                          <a:ea typeface="+mn-ea"/>
                        </a:rPr>
                        <a:t>1</a:t>
                      </a:r>
                      <a:endParaRPr lang="zh-CN" altLang="en-US" sz="1800" kern="100">
                        <a:effectLst/>
                        <a:latin typeface="+mn-ea"/>
                        <a:ea typeface="+mn-ea"/>
                      </a:endParaRPr>
                    </a:p>
                  </a:txBody>
                  <a:tcPr marL="68580" marR="68580" anchor="ctr"/>
                </a:tc>
                <a:tc>
                  <a:txBody>
                    <a:bodyPr/>
                    <a:lstStyle/>
                    <a:p>
                      <a:pPr marL="0" marR="0" algn="ctr">
                        <a:buNone/>
                      </a:pPr>
                      <a:r>
                        <a:rPr lang="en-US" altLang="zh-CN" sz="1800" kern="0">
                          <a:effectLst/>
                          <a:latin typeface="+mn-ea"/>
                          <a:ea typeface="+mn-ea"/>
                        </a:rPr>
                        <a:t>20</a:t>
                      </a:r>
                      <a:endParaRPr lang="zh-CN" altLang="en-US" sz="1800" kern="100">
                        <a:effectLst/>
                        <a:latin typeface="+mn-ea"/>
                        <a:ea typeface="+mn-ea"/>
                      </a:endParaRPr>
                    </a:p>
                  </a:txBody>
                  <a:tcPr marL="68580" marR="68580" anchor="ctr"/>
                </a:tc>
                <a:tc>
                  <a:txBody>
                    <a:bodyPr/>
                    <a:lstStyle/>
                    <a:p>
                      <a:pPr marL="0" marR="0" algn="ctr">
                        <a:buNone/>
                      </a:pPr>
                      <a:r>
                        <a:rPr lang="en-US" altLang="zh-CN" sz="1800" kern="0">
                          <a:effectLst/>
                          <a:latin typeface="+mn-ea"/>
                          <a:ea typeface="+mn-ea"/>
                        </a:rPr>
                        <a:t>5</a:t>
                      </a:r>
                      <a:endParaRPr lang="zh-CN" altLang="en-US" sz="1800" kern="100">
                        <a:effectLst/>
                        <a:latin typeface="+mn-ea"/>
                        <a:ea typeface="+mn-ea"/>
                      </a:endParaRPr>
                    </a:p>
                  </a:txBody>
                  <a:tcPr marL="68580" marR="68580" anchor="ctr"/>
                </a:tc>
                <a:tc>
                  <a:txBody>
                    <a:bodyPr/>
                    <a:lstStyle/>
                    <a:p>
                      <a:pPr marL="0" marR="0" algn="ctr">
                        <a:buNone/>
                      </a:pPr>
                      <a:r>
                        <a:rPr lang="en-US" altLang="zh-CN" sz="1800" kern="0">
                          <a:effectLst/>
                          <a:latin typeface="+mn-ea"/>
                          <a:ea typeface="+mn-ea"/>
                        </a:rPr>
                        <a:t>20</a:t>
                      </a:r>
                      <a:endParaRPr lang="zh-CN" altLang="en-US" sz="1800" kern="100">
                        <a:effectLst/>
                        <a:latin typeface="+mn-ea"/>
                        <a:ea typeface="+mn-ea"/>
                      </a:endParaRPr>
                    </a:p>
                  </a:txBody>
                  <a:tcPr marL="68580" marR="68580" anchor="ctr"/>
                </a:tc>
                <a:tc>
                  <a:txBody>
                    <a:bodyPr/>
                    <a:lstStyle/>
                    <a:p>
                      <a:pPr marL="0" marR="0" algn="ctr">
                        <a:buNone/>
                      </a:pPr>
                      <a:r>
                        <a:rPr lang="en-US" altLang="zh-CN" sz="1800" kern="0" dirty="0">
                          <a:effectLst/>
                          <a:latin typeface="+mn-ea"/>
                          <a:ea typeface="+mn-ea"/>
                        </a:rPr>
                        <a:t>5</a:t>
                      </a:r>
                      <a:endParaRPr lang="zh-CN" altLang="en-US" sz="1800" kern="100" dirty="0">
                        <a:effectLst/>
                        <a:latin typeface="+mn-ea"/>
                        <a:ea typeface="+mn-ea"/>
                      </a:endParaRPr>
                    </a:p>
                  </a:txBody>
                  <a:tcPr marL="68580" marR="68580" anchor="ctr"/>
                </a:tc>
                <a:extLst>
                  <a:ext uri="{0D108BD9-81ED-4DB2-BD59-A6C34878D82A}">
                    <a16:rowId xmlns:a16="http://schemas.microsoft.com/office/drawing/2014/main" val="4199648826"/>
                  </a:ext>
                </a:extLst>
              </a:tr>
              <a:tr h="371284">
                <a:tc>
                  <a:txBody>
                    <a:bodyPr/>
                    <a:lstStyle/>
                    <a:p>
                      <a:pPr marL="0" marR="0" algn="ctr">
                        <a:buNone/>
                      </a:pPr>
                      <a:r>
                        <a:rPr lang="en-US" altLang="zh-CN" sz="1800" kern="0">
                          <a:effectLst/>
                          <a:latin typeface="+mn-ea"/>
                          <a:ea typeface="+mn-ea"/>
                        </a:rPr>
                        <a:t>2</a:t>
                      </a:r>
                      <a:endParaRPr lang="zh-CN" altLang="en-US" sz="1800" kern="100">
                        <a:effectLst/>
                        <a:latin typeface="+mn-ea"/>
                        <a:ea typeface="+mn-ea"/>
                      </a:endParaRPr>
                    </a:p>
                  </a:txBody>
                  <a:tcPr marL="68580" marR="68580" anchor="ctr"/>
                </a:tc>
                <a:tc>
                  <a:txBody>
                    <a:bodyPr/>
                    <a:lstStyle/>
                    <a:p>
                      <a:pPr marL="0" marR="0" algn="ctr">
                        <a:buNone/>
                      </a:pPr>
                      <a:r>
                        <a:rPr lang="en-US" altLang="zh-CN" sz="1800" kern="0">
                          <a:effectLst/>
                          <a:latin typeface="+mn-ea"/>
                          <a:ea typeface="+mn-ea"/>
                        </a:rPr>
                        <a:t>20</a:t>
                      </a:r>
                      <a:endParaRPr lang="zh-CN" altLang="en-US" sz="1800" kern="100">
                        <a:effectLst/>
                        <a:latin typeface="+mn-ea"/>
                        <a:ea typeface="+mn-ea"/>
                      </a:endParaRPr>
                    </a:p>
                  </a:txBody>
                  <a:tcPr marL="68580" marR="68580" anchor="ctr"/>
                </a:tc>
                <a:tc>
                  <a:txBody>
                    <a:bodyPr/>
                    <a:lstStyle/>
                    <a:p>
                      <a:pPr marL="0" marR="0" algn="ctr">
                        <a:buNone/>
                      </a:pPr>
                      <a:r>
                        <a:rPr lang="en-US" altLang="zh-CN" sz="1800" kern="0">
                          <a:effectLst/>
                          <a:latin typeface="+mn-ea"/>
                          <a:ea typeface="+mn-ea"/>
                        </a:rPr>
                        <a:t>10</a:t>
                      </a:r>
                      <a:endParaRPr lang="zh-CN" altLang="en-US" sz="1800" kern="100">
                        <a:effectLst/>
                        <a:latin typeface="+mn-ea"/>
                        <a:ea typeface="+mn-ea"/>
                      </a:endParaRPr>
                    </a:p>
                  </a:txBody>
                  <a:tcPr marL="68580" marR="68580" anchor="ctr"/>
                </a:tc>
                <a:tc>
                  <a:txBody>
                    <a:bodyPr/>
                    <a:lstStyle/>
                    <a:p>
                      <a:pPr marL="0" marR="0" algn="ctr">
                        <a:buNone/>
                      </a:pPr>
                      <a:r>
                        <a:rPr lang="en-US" altLang="zh-CN" sz="1800" kern="0">
                          <a:effectLst/>
                          <a:latin typeface="+mn-ea"/>
                          <a:ea typeface="+mn-ea"/>
                        </a:rPr>
                        <a:t>40</a:t>
                      </a:r>
                      <a:endParaRPr lang="zh-CN" altLang="en-US" sz="1800" kern="100">
                        <a:effectLst/>
                        <a:latin typeface="+mn-ea"/>
                        <a:ea typeface="+mn-ea"/>
                      </a:endParaRPr>
                    </a:p>
                  </a:txBody>
                  <a:tcPr marL="68580" marR="68580" anchor="ctr"/>
                </a:tc>
                <a:tc>
                  <a:txBody>
                    <a:bodyPr/>
                    <a:lstStyle/>
                    <a:p>
                      <a:pPr marL="0" marR="0" algn="ctr">
                        <a:buNone/>
                      </a:pPr>
                      <a:r>
                        <a:rPr lang="en-US" altLang="zh-CN" sz="1800" kern="0">
                          <a:effectLst/>
                          <a:latin typeface="+mn-ea"/>
                          <a:ea typeface="+mn-ea"/>
                        </a:rPr>
                        <a:t>15</a:t>
                      </a:r>
                      <a:endParaRPr lang="zh-CN" altLang="en-US" sz="1800" kern="100">
                        <a:effectLst/>
                        <a:latin typeface="+mn-ea"/>
                        <a:ea typeface="+mn-ea"/>
                      </a:endParaRPr>
                    </a:p>
                  </a:txBody>
                  <a:tcPr marL="68580" marR="68580" anchor="ctr"/>
                </a:tc>
                <a:extLst>
                  <a:ext uri="{0D108BD9-81ED-4DB2-BD59-A6C34878D82A}">
                    <a16:rowId xmlns:a16="http://schemas.microsoft.com/office/drawing/2014/main" val="505489562"/>
                  </a:ext>
                </a:extLst>
              </a:tr>
              <a:tr h="371284">
                <a:tc>
                  <a:txBody>
                    <a:bodyPr/>
                    <a:lstStyle/>
                    <a:p>
                      <a:pPr marL="0" marR="0" algn="ctr">
                        <a:buNone/>
                      </a:pPr>
                      <a:r>
                        <a:rPr lang="en-US" altLang="zh-CN" sz="1800" kern="0">
                          <a:effectLst/>
                          <a:latin typeface="+mn-ea"/>
                          <a:ea typeface="+mn-ea"/>
                        </a:rPr>
                        <a:t>3</a:t>
                      </a:r>
                      <a:endParaRPr lang="zh-CN" altLang="en-US" sz="1800" kern="100">
                        <a:effectLst/>
                        <a:latin typeface="+mn-ea"/>
                        <a:ea typeface="+mn-ea"/>
                      </a:endParaRPr>
                    </a:p>
                  </a:txBody>
                  <a:tcPr marL="68580" marR="68580" anchor="ctr"/>
                </a:tc>
                <a:tc>
                  <a:txBody>
                    <a:bodyPr/>
                    <a:lstStyle/>
                    <a:p>
                      <a:pPr marL="0" marR="0" algn="ctr">
                        <a:buNone/>
                      </a:pPr>
                      <a:r>
                        <a:rPr lang="en-US" altLang="zh-CN" sz="1800" kern="0">
                          <a:effectLst/>
                          <a:latin typeface="+mn-ea"/>
                          <a:ea typeface="+mn-ea"/>
                        </a:rPr>
                        <a:t>20</a:t>
                      </a:r>
                      <a:endParaRPr lang="zh-CN" altLang="en-US" sz="1800" kern="100">
                        <a:effectLst/>
                        <a:latin typeface="+mn-ea"/>
                        <a:ea typeface="+mn-ea"/>
                      </a:endParaRPr>
                    </a:p>
                  </a:txBody>
                  <a:tcPr marL="68580" marR="68580" anchor="ctr"/>
                </a:tc>
                <a:tc>
                  <a:txBody>
                    <a:bodyPr/>
                    <a:lstStyle/>
                    <a:p>
                      <a:pPr marL="0" marR="0" algn="ctr">
                        <a:buNone/>
                      </a:pPr>
                      <a:r>
                        <a:rPr lang="en-US" altLang="zh-CN" sz="1800" kern="0">
                          <a:effectLst/>
                          <a:latin typeface="+mn-ea"/>
                          <a:ea typeface="+mn-ea"/>
                        </a:rPr>
                        <a:t>17</a:t>
                      </a:r>
                      <a:endParaRPr lang="zh-CN" altLang="en-US" sz="1800" kern="100">
                        <a:effectLst/>
                        <a:latin typeface="+mn-ea"/>
                        <a:ea typeface="+mn-ea"/>
                      </a:endParaRPr>
                    </a:p>
                  </a:txBody>
                  <a:tcPr marL="68580" marR="68580" anchor="ctr"/>
                </a:tc>
                <a:tc>
                  <a:txBody>
                    <a:bodyPr/>
                    <a:lstStyle/>
                    <a:p>
                      <a:pPr marL="0" marR="0" algn="ctr">
                        <a:buNone/>
                      </a:pPr>
                      <a:r>
                        <a:rPr lang="en-US" altLang="zh-CN" sz="1800" kern="0" dirty="0">
                          <a:effectLst/>
                          <a:latin typeface="+mn-ea"/>
                          <a:ea typeface="+mn-ea"/>
                        </a:rPr>
                        <a:t>60</a:t>
                      </a:r>
                      <a:endParaRPr lang="zh-CN" altLang="en-US" sz="1800" kern="100" dirty="0">
                        <a:effectLst/>
                        <a:latin typeface="+mn-ea"/>
                        <a:ea typeface="+mn-ea"/>
                      </a:endParaRPr>
                    </a:p>
                  </a:txBody>
                  <a:tcPr marL="68580" marR="68580" anchor="ctr"/>
                </a:tc>
                <a:tc>
                  <a:txBody>
                    <a:bodyPr/>
                    <a:lstStyle/>
                    <a:p>
                      <a:pPr marL="0" marR="0" algn="ctr">
                        <a:buNone/>
                      </a:pPr>
                      <a:r>
                        <a:rPr lang="en-US" altLang="zh-CN" sz="1800" kern="0" dirty="0">
                          <a:effectLst/>
                          <a:latin typeface="+mn-ea"/>
                          <a:ea typeface="+mn-ea"/>
                        </a:rPr>
                        <a:t>32</a:t>
                      </a:r>
                      <a:endParaRPr lang="zh-CN" altLang="en-US" sz="1800" kern="100" dirty="0">
                        <a:effectLst/>
                        <a:latin typeface="+mn-ea"/>
                        <a:ea typeface="+mn-ea"/>
                      </a:endParaRPr>
                    </a:p>
                  </a:txBody>
                  <a:tcPr marL="68580" marR="68580" anchor="ctr"/>
                </a:tc>
                <a:extLst>
                  <a:ext uri="{0D108BD9-81ED-4DB2-BD59-A6C34878D82A}">
                    <a16:rowId xmlns:a16="http://schemas.microsoft.com/office/drawing/2014/main" val="2068454287"/>
                  </a:ext>
                </a:extLst>
              </a:tr>
              <a:tr h="371284">
                <a:tc>
                  <a:txBody>
                    <a:bodyPr/>
                    <a:lstStyle/>
                    <a:p>
                      <a:pPr marL="0" marR="0" algn="ctr">
                        <a:buNone/>
                      </a:pPr>
                      <a:r>
                        <a:rPr lang="en-US" altLang="zh-CN" sz="1800" kern="0">
                          <a:effectLst/>
                          <a:latin typeface="+mn-ea"/>
                          <a:ea typeface="+mn-ea"/>
                        </a:rPr>
                        <a:t>4</a:t>
                      </a:r>
                      <a:endParaRPr lang="zh-CN" altLang="en-US" sz="1800" kern="100">
                        <a:effectLst/>
                        <a:latin typeface="+mn-ea"/>
                        <a:ea typeface="+mn-ea"/>
                      </a:endParaRPr>
                    </a:p>
                  </a:txBody>
                  <a:tcPr marL="68580" marR="68580" anchor="ctr"/>
                </a:tc>
                <a:tc>
                  <a:txBody>
                    <a:bodyPr/>
                    <a:lstStyle/>
                    <a:p>
                      <a:pPr marL="0" marR="0" algn="ctr">
                        <a:buNone/>
                      </a:pPr>
                      <a:r>
                        <a:rPr lang="en-US" altLang="zh-CN" sz="1800" kern="0">
                          <a:effectLst/>
                          <a:latin typeface="+mn-ea"/>
                          <a:ea typeface="+mn-ea"/>
                        </a:rPr>
                        <a:t>20</a:t>
                      </a:r>
                      <a:endParaRPr lang="zh-CN" altLang="en-US" sz="1800" kern="100">
                        <a:effectLst/>
                        <a:latin typeface="+mn-ea"/>
                        <a:ea typeface="+mn-ea"/>
                      </a:endParaRPr>
                    </a:p>
                  </a:txBody>
                  <a:tcPr marL="68580" marR="68580" anchor="ctr"/>
                </a:tc>
                <a:tc>
                  <a:txBody>
                    <a:bodyPr/>
                    <a:lstStyle/>
                    <a:p>
                      <a:pPr marL="0" marR="0" algn="ctr">
                        <a:buNone/>
                      </a:pPr>
                      <a:r>
                        <a:rPr lang="en-US" altLang="zh-CN" sz="1800" kern="0">
                          <a:effectLst/>
                          <a:latin typeface="+mn-ea"/>
                          <a:ea typeface="+mn-ea"/>
                        </a:rPr>
                        <a:t>25</a:t>
                      </a:r>
                      <a:endParaRPr lang="zh-CN" altLang="en-US" sz="1800" kern="100">
                        <a:effectLst/>
                        <a:latin typeface="+mn-ea"/>
                        <a:ea typeface="+mn-ea"/>
                      </a:endParaRPr>
                    </a:p>
                  </a:txBody>
                  <a:tcPr marL="68580" marR="68580" anchor="ctr"/>
                </a:tc>
                <a:tc>
                  <a:txBody>
                    <a:bodyPr/>
                    <a:lstStyle/>
                    <a:p>
                      <a:pPr marL="0" marR="0" algn="ctr">
                        <a:buNone/>
                      </a:pPr>
                      <a:r>
                        <a:rPr lang="en-US" altLang="zh-CN" sz="1800" kern="0">
                          <a:effectLst/>
                          <a:latin typeface="+mn-ea"/>
                          <a:ea typeface="+mn-ea"/>
                        </a:rPr>
                        <a:t>80</a:t>
                      </a:r>
                      <a:endParaRPr lang="zh-CN" altLang="en-US" sz="1800" kern="100">
                        <a:effectLst/>
                        <a:latin typeface="+mn-ea"/>
                        <a:ea typeface="+mn-ea"/>
                      </a:endParaRPr>
                    </a:p>
                  </a:txBody>
                  <a:tcPr marL="68580" marR="68580" anchor="ctr"/>
                </a:tc>
                <a:tc>
                  <a:txBody>
                    <a:bodyPr/>
                    <a:lstStyle/>
                    <a:p>
                      <a:pPr marL="0" marR="0" algn="ctr">
                        <a:buNone/>
                      </a:pPr>
                      <a:r>
                        <a:rPr lang="en-US" altLang="zh-CN" sz="1800" kern="0" dirty="0">
                          <a:effectLst/>
                          <a:latin typeface="+mn-ea"/>
                          <a:ea typeface="+mn-ea"/>
                        </a:rPr>
                        <a:t>57</a:t>
                      </a:r>
                      <a:endParaRPr lang="zh-CN" altLang="en-US" sz="1800" kern="100" dirty="0">
                        <a:effectLst/>
                        <a:latin typeface="+mn-ea"/>
                        <a:ea typeface="+mn-ea"/>
                      </a:endParaRPr>
                    </a:p>
                  </a:txBody>
                  <a:tcPr marL="68580" marR="68580" anchor="ctr"/>
                </a:tc>
                <a:extLst>
                  <a:ext uri="{0D108BD9-81ED-4DB2-BD59-A6C34878D82A}">
                    <a16:rowId xmlns:a16="http://schemas.microsoft.com/office/drawing/2014/main" val="1148405950"/>
                  </a:ext>
                </a:extLst>
              </a:tr>
              <a:tr h="371284">
                <a:tc>
                  <a:txBody>
                    <a:bodyPr/>
                    <a:lstStyle/>
                    <a:p>
                      <a:pPr marL="0" marR="0" algn="ctr">
                        <a:buNone/>
                      </a:pPr>
                      <a:r>
                        <a:rPr lang="en-US" altLang="zh-CN" sz="1800" kern="0">
                          <a:effectLst/>
                          <a:latin typeface="+mn-ea"/>
                          <a:ea typeface="+mn-ea"/>
                        </a:rPr>
                        <a:t>5</a:t>
                      </a:r>
                      <a:endParaRPr lang="zh-CN" altLang="en-US" sz="1800" kern="100">
                        <a:effectLst/>
                        <a:latin typeface="+mn-ea"/>
                        <a:ea typeface="+mn-ea"/>
                      </a:endParaRPr>
                    </a:p>
                  </a:txBody>
                  <a:tcPr marL="68580" marR="68580" anchor="ctr"/>
                </a:tc>
                <a:tc>
                  <a:txBody>
                    <a:bodyPr/>
                    <a:lstStyle/>
                    <a:p>
                      <a:pPr marL="0" marR="0" algn="ctr">
                        <a:buNone/>
                      </a:pPr>
                      <a:r>
                        <a:rPr lang="en-US" altLang="zh-CN" sz="1800" kern="0">
                          <a:effectLst/>
                          <a:latin typeface="+mn-ea"/>
                          <a:ea typeface="+mn-ea"/>
                        </a:rPr>
                        <a:t>20</a:t>
                      </a:r>
                      <a:endParaRPr lang="zh-CN" altLang="en-US" sz="1800" kern="100">
                        <a:effectLst/>
                        <a:latin typeface="+mn-ea"/>
                        <a:ea typeface="+mn-ea"/>
                      </a:endParaRPr>
                    </a:p>
                  </a:txBody>
                  <a:tcPr marL="68580" marR="68580" anchor="ctr"/>
                </a:tc>
                <a:tc>
                  <a:txBody>
                    <a:bodyPr/>
                    <a:lstStyle/>
                    <a:p>
                      <a:pPr marL="0" marR="0" algn="ctr">
                        <a:buNone/>
                      </a:pPr>
                      <a:r>
                        <a:rPr lang="en-US" altLang="zh-CN" sz="1800" kern="0">
                          <a:effectLst/>
                          <a:latin typeface="+mn-ea"/>
                          <a:ea typeface="+mn-ea"/>
                        </a:rPr>
                        <a:t>43</a:t>
                      </a:r>
                      <a:endParaRPr lang="zh-CN" altLang="en-US" sz="1800" kern="100">
                        <a:effectLst/>
                        <a:latin typeface="+mn-ea"/>
                        <a:ea typeface="+mn-ea"/>
                      </a:endParaRPr>
                    </a:p>
                  </a:txBody>
                  <a:tcPr marL="68580" marR="68580" anchor="ctr"/>
                </a:tc>
                <a:tc>
                  <a:txBody>
                    <a:bodyPr/>
                    <a:lstStyle/>
                    <a:p>
                      <a:pPr marL="0" marR="0" algn="ctr">
                        <a:buNone/>
                      </a:pPr>
                      <a:r>
                        <a:rPr lang="en-US" altLang="zh-CN" sz="1800" kern="0">
                          <a:effectLst/>
                          <a:latin typeface="+mn-ea"/>
                          <a:ea typeface="+mn-ea"/>
                        </a:rPr>
                        <a:t>100</a:t>
                      </a:r>
                      <a:endParaRPr lang="zh-CN" altLang="en-US" sz="1800" kern="100">
                        <a:effectLst/>
                        <a:latin typeface="+mn-ea"/>
                        <a:ea typeface="+mn-ea"/>
                      </a:endParaRPr>
                    </a:p>
                  </a:txBody>
                  <a:tcPr marL="68580" marR="68580" anchor="ctr"/>
                </a:tc>
                <a:tc>
                  <a:txBody>
                    <a:bodyPr/>
                    <a:lstStyle/>
                    <a:p>
                      <a:pPr marL="0" marR="0" algn="ctr">
                        <a:buNone/>
                      </a:pPr>
                      <a:r>
                        <a:rPr lang="en-US" altLang="zh-CN" sz="1800" kern="0" dirty="0">
                          <a:effectLst/>
                          <a:latin typeface="+mn-ea"/>
                          <a:ea typeface="+mn-ea"/>
                        </a:rPr>
                        <a:t>100</a:t>
                      </a:r>
                      <a:endParaRPr lang="zh-CN" altLang="en-US" sz="1800" kern="100" dirty="0">
                        <a:effectLst/>
                        <a:latin typeface="+mn-ea"/>
                        <a:ea typeface="+mn-ea"/>
                      </a:endParaRPr>
                    </a:p>
                  </a:txBody>
                  <a:tcPr marL="68580" marR="68580" anchor="ctr"/>
                </a:tc>
                <a:extLst>
                  <a:ext uri="{0D108BD9-81ED-4DB2-BD59-A6C34878D82A}">
                    <a16:rowId xmlns:a16="http://schemas.microsoft.com/office/drawing/2014/main" val="3586229519"/>
                  </a:ext>
                </a:extLst>
              </a:tr>
            </a:tbl>
          </a:graphicData>
        </a:graphic>
      </p:graphicFrame>
      <p:sp>
        <p:nvSpPr>
          <p:cNvPr id="5" name="文本框 4">
            <a:extLst>
              <a:ext uri="{FF2B5EF4-FFF2-40B4-BE49-F238E27FC236}">
                <a16:creationId xmlns:a16="http://schemas.microsoft.com/office/drawing/2014/main" id="{A7629622-E22F-DC59-56B6-5F27EBFAF471}"/>
              </a:ext>
            </a:extLst>
          </p:cNvPr>
          <p:cNvSpPr txBox="1"/>
          <p:nvPr/>
        </p:nvSpPr>
        <p:spPr>
          <a:xfrm>
            <a:off x="607195" y="1078068"/>
            <a:ext cx="11465082" cy="2938818"/>
          </a:xfrm>
          <a:prstGeom prst="rect">
            <a:avLst/>
          </a:prstGeom>
          <a:noFill/>
        </p:spPr>
        <p:txBody>
          <a:bodyPr wrap="square">
            <a:spAutoFit/>
          </a:bodyPr>
          <a:lstStyle/>
          <a:p>
            <a:pPr marL="0" marR="0" indent="612000" algn="just">
              <a:lnSpc>
                <a:spcPct val="130000"/>
              </a:lnSpc>
              <a:buNone/>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为比较</a:t>
            </a:r>
            <a:r>
              <a:rPr lang="zh-CN" altLang="en-US" sz="2400" kern="100" dirty="0">
                <a:effectLst/>
                <a:latin typeface="华文楷体" panose="02010600040101010101" pitchFamily="2" charset="-122"/>
                <a:ea typeface="华文楷体" panose="02010600040101010101" pitchFamily="2" charset="-122"/>
              </a:rPr>
              <a:t>不同</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测度</a:t>
            </a:r>
            <a:r>
              <a:rPr lang="zh-CN" altLang="en-US" sz="2400" kern="100" dirty="0">
                <a:effectLst/>
                <a:latin typeface="华文楷体" panose="02010600040101010101" pitchFamily="2" charset="-122"/>
                <a:ea typeface="华文楷体" panose="02010600040101010101" pitchFamily="2" charset="-122"/>
              </a:rPr>
              <a:t>指标的</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异同</a:t>
            </a:r>
            <a:r>
              <a:rPr lang="zh-CN" altLang="en-US" sz="2400" kern="100" dirty="0">
                <a:effectLst/>
                <a:latin typeface="华文楷体" panose="02010600040101010101" pitchFamily="2" charset="-122"/>
                <a:ea typeface="华文楷体" panose="02010600040101010101" pitchFamily="2" charset="-122"/>
              </a:rPr>
              <a:t>，表</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6-</a:t>
            </a:r>
            <a:r>
              <a:rPr lang="en-US" altLang="zh-CN" sz="2400" kern="100" dirty="0">
                <a:effectLst/>
                <a:latin typeface="华文楷体" panose="02010600040101010101" pitchFamily="2" charset="-122"/>
                <a:ea typeface="华文楷体" panose="02010600040101010101" pitchFamily="2" charset="-122"/>
              </a:rPr>
              <a:t>6</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给出一个</a:t>
            </a:r>
            <a:r>
              <a:rPr lang="zh-CN" altLang="en-US" sz="2400" kern="100" dirty="0">
                <a:effectLst/>
                <a:latin typeface="华文楷体" panose="02010600040101010101" pitchFamily="2" charset="-122"/>
                <a:ea typeface="华文楷体" panose="02010600040101010101" pitchFamily="2" charset="-122"/>
              </a:rPr>
              <a:t>虚构的</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收入</a:t>
            </a:r>
            <a:r>
              <a:rPr lang="zh-CN" altLang="en-US" sz="2400" kern="100" dirty="0">
                <a:effectLst/>
                <a:latin typeface="华文楷体" panose="02010600040101010101" pitchFamily="2" charset="-122"/>
                <a:ea typeface="华文楷体" panose="02010600040101010101" pitchFamily="2" charset="-122"/>
              </a:rPr>
              <a:t>分配数例</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endParaRPr lang="zh-CN" altLang="en-US" sz="2400" kern="100" dirty="0">
              <a:effectLst/>
              <a:latin typeface="华文楷体" panose="02010600040101010101" pitchFamily="2" charset="-122"/>
              <a:ea typeface="华文楷体" panose="02010600040101010101" pitchFamily="2" charset="-122"/>
            </a:endParaRPr>
          </a:p>
          <a:p>
            <a:pPr marL="0" marR="0" indent="612000" algn="just">
              <a:lnSpc>
                <a:spcPct val="130000"/>
              </a:lnSpc>
              <a:buNone/>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据其可知：</a:t>
            </a:r>
            <a:r>
              <a:rPr lang="zh-CN" altLang="en-US" sz="2400" kern="100" dirty="0">
                <a:effectLst/>
                <a:latin typeface="华文楷体" panose="02010600040101010101" pitchFamily="2" charset="-122"/>
                <a:ea typeface="华文楷体" panose="02010600040101010101" pitchFamily="2" charset="-122"/>
              </a:rPr>
              <a:t>（</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1</a:t>
            </a:r>
            <a:r>
              <a:rPr lang="zh-CN" altLang="en-US"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库兹涅茨指数为</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0.43</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，阿鲁瓦利亚指数为</a:t>
            </a:r>
            <a:r>
              <a:rPr lang="en-US" altLang="zh-CN" sz="2400" kern="100" dirty="0">
                <a:effectLst/>
                <a:latin typeface="华文楷体" panose="02010600040101010101" pitchFamily="2" charset="-122"/>
                <a:ea typeface="华文楷体" panose="02010600040101010101" pitchFamily="2" charset="-122"/>
              </a:rPr>
              <a:t>0.15</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2</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）收入不良指数为</a:t>
            </a:r>
            <a:r>
              <a:rPr lang="en-US" altLang="zh-CN" sz="2400" kern="100" dirty="0">
                <a:effectLst/>
                <a:latin typeface="华文楷体" panose="02010600040101010101" pitchFamily="2" charset="-122"/>
                <a:ea typeface="华文楷体" panose="02010600040101010101" pitchFamily="2" charset="-122"/>
              </a:rPr>
              <a:t>8.6</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3</a:t>
            </a:r>
            <a:r>
              <a:rPr lang="zh-CN" altLang="en-US"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库兹涅茨</a:t>
            </a:r>
            <a:r>
              <a:rPr lang="zh-CN" altLang="en-US" sz="2400" kern="100" dirty="0">
                <a:effectLst/>
                <a:latin typeface="华文楷体" panose="02010600040101010101" pitchFamily="2" charset="-122"/>
                <a:ea typeface="华文楷体" panose="02010600040101010101" pitchFamily="2" charset="-122"/>
              </a:rPr>
              <a:t>比率</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为</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0.58</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4</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）对基尼系数而言</a:t>
            </a:r>
            <a:r>
              <a:rPr lang="zh-CN" altLang="en-US"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由于各组</a:t>
            </a:r>
            <a:r>
              <a:rPr lang="zh-CN" altLang="en-US" sz="2400" kern="100" dirty="0">
                <a:effectLst/>
                <a:latin typeface="华文楷体" panose="02010600040101010101" pitchFamily="2" charset="-122"/>
                <a:ea typeface="华文楷体" panose="02010600040101010101" pitchFamily="2" charset="-122"/>
              </a:rPr>
              <a:t>人口比重相等</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故</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按</a:t>
            </a:r>
            <a:r>
              <a:rPr lang="zh-CN" altLang="en-US" sz="2400" kern="100" dirty="0">
                <a:effectLst/>
                <a:latin typeface="华文楷体" panose="02010600040101010101" pitchFamily="2" charset="-122"/>
                <a:ea typeface="华文楷体" panose="02010600040101010101" pitchFamily="2" charset="-122"/>
              </a:rPr>
              <a:t>式（</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6.3</a:t>
            </a:r>
            <a:r>
              <a:rPr lang="zh-CN" altLang="en-US"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至</a:t>
            </a:r>
            <a:r>
              <a:rPr lang="zh-CN" altLang="en-US" sz="2400" kern="100" dirty="0">
                <a:effectLst/>
                <a:latin typeface="华文楷体" panose="02010600040101010101" pitchFamily="2" charset="-122"/>
                <a:ea typeface="华文楷体" panose="02010600040101010101" pitchFamily="2" charset="-122"/>
              </a:rPr>
              <a:t>式（</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6.6</a:t>
            </a:r>
            <a:r>
              <a:rPr lang="zh-CN" altLang="en-US"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计算结果</a:t>
            </a:r>
            <a:r>
              <a:rPr lang="zh-CN" altLang="en-US" sz="2400" kern="100" dirty="0">
                <a:effectLst/>
                <a:latin typeface="华文楷体" panose="02010600040101010101" pitchFamily="2" charset="-122"/>
                <a:ea typeface="华文楷体" panose="02010600040101010101" pitchFamily="2" charset="-122"/>
              </a:rPr>
              <a:t>均为</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0.364</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按照</a:t>
            </a:r>
            <a:r>
              <a:rPr lang="en-US" altLang="zh-CN" sz="2400" i="1" kern="100" dirty="0">
                <a:effectLst/>
                <a:latin typeface="华文楷体" panose="02010600040101010101" pitchFamily="2" charset="-122"/>
                <a:ea typeface="华文楷体" panose="02010600040101010101" pitchFamily="2" charset="-122"/>
                <a:cs typeface="Times New Roman" panose="02020603050405020304" pitchFamily="18" charset="0"/>
              </a:rPr>
              <a:t>G</a:t>
            </a:r>
            <a:r>
              <a:rPr lang="en-US" altLang="zh-CN" sz="2400" kern="100" dirty="0">
                <a:effectLst/>
                <a:latin typeface="华文楷体" panose="02010600040101010101" pitchFamily="2" charset="-122"/>
                <a:ea typeface="华文楷体" panose="02010600040101010101" pitchFamily="2" charset="-122"/>
              </a:rPr>
              <a:t>=</a:t>
            </a:r>
            <a:r>
              <a:rPr lang="en-US" altLang="zh-CN" sz="2400" i="1" kern="100" dirty="0">
                <a:effectLst/>
                <a:latin typeface="华文楷体" panose="02010600040101010101" pitchFamily="2" charset="-122"/>
                <a:ea typeface="华文楷体" panose="02010600040101010101" pitchFamily="2" charset="-122"/>
              </a:rPr>
              <a:t>V</a:t>
            </a:r>
            <a:r>
              <a:rPr lang="en-US" altLang="zh-CN" sz="2400" i="1" kern="100" baseline="-25000" dirty="0">
                <a:effectLst/>
                <a:latin typeface="华文楷体" panose="02010600040101010101" pitchFamily="2" charset="-122"/>
                <a:ea typeface="华文楷体" panose="02010600040101010101" pitchFamily="2" charset="-122"/>
              </a:rPr>
              <a:t>5</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en-US" altLang="zh-CN" sz="2400" i="1" kern="100" dirty="0">
                <a:effectLst/>
                <a:latin typeface="华文楷体" panose="02010600040101010101" pitchFamily="2" charset="-122"/>
                <a:ea typeface="华文楷体" panose="02010600040101010101" pitchFamily="2" charset="-122"/>
                <a:cs typeface="Times New Roman" panose="02020603050405020304" pitchFamily="18" charset="0"/>
              </a:rPr>
              <a:t>V</a:t>
            </a:r>
            <a:r>
              <a:rPr lang="en-US" altLang="zh-CN" sz="2400" i="1" kern="100" baseline="-25000" dirty="0">
                <a:effectLst/>
                <a:latin typeface="华文楷体" panose="02010600040101010101" pitchFamily="2" charset="-122"/>
                <a:ea typeface="华文楷体" panose="02010600040101010101" pitchFamily="2" charset="-122"/>
              </a:rPr>
              <a:t>1</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计算</a:t>
            </a:r>
            <a:r>
              <a:rPr lang="zh-CN" altLang="en-US" sz="2400" kern="100" dirty="0">
                <a:effectLst/>
                <a:latin typeface="华文楷体" panose="02010600040101010101" pitchFamily="2" charset="-122"/>
                <a:ea typeface="华文楷体" panose="02010600040101010101" pitchFamily="2" charset="-122"/>
              </a:rPr>
              <a:t>的近似结果为</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0.38</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。由上</a:t>
            </a:r>
            <a:r>
              <a:rPr lang="zh-CN" altLang="en-US" sz="2400" kern="100" dirty="0">
                <a:effectLst/>
                <a:latin typeface="华文楷体" panose="02010600040101010101" pitchFamily="2" charset="-122"/>
                <a:ea typeface="华文楷体" panose="02010600040101010101" pitchFamily="2" charset="-122"/>
              </a:rPr>
              <a:t>可知，</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该</a:t>
            </a:r>
            <a:r>
              <a:rPr lang="zh-CN" altLang="en-US" sz="2400" kern="100" dirty="0">
                <a:effectLst/>
                <a:latin typeface="华文楷体" panose="02010600040101010101" pitchFamily="2" charset="-122"/>
                <a:ea typeface="华文楷体" panose="02010600040101010101" pitchFamily="2" charset="-122"/>
              </a:rPr>
              <a:t>例之下收入分配差距较大，</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库兹涅茨</a:t>
            </a:r>
            <a:r>
              <a:rPr lang="zh-CN" altLang="en-US" sz="2400" kern="100" dirty="0">
                <a:effectLst/>
                <a:latin typeface="华文楷体" panose="02010600040101010101" pitchFamily="2" charset="-122"/>
                <a:ea typeface="华文楷体" panose="02010600040101010101" pitchFamily="2" charset="-122"/>
              </a:rPr>
              <a:t>比率</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高于</a:t>
            </a:r>
            <a:r>
              <a:rPr lang="zh-CN" altLang="en-US" sz="2400" kern="100" dirty="0">
                <a:effectLst/>
                <a:latin typeface="华文楷体" panose="02010600040101010101" pitchFamily="2" charset="-122"/>
                <a:ea typeface="华文楷体" panose="02010600040101010101" pitchFamily="2" charset="-122"/>
              </a:rPr>
              <a:t>基尼系数由二者值域差异所致。</a:t>
            </a:r>
          </a:p>
        </p:txBody>
      </p:sp>
      <p:sp>
        <p:nvSpPr>
          <p:cNvPr id="10" name="文本框 9">
            <a:extLst>
              <a:ext uri="{FF2B5EF4-FFF2-40B4-BE49-F238E27FC236}">
                <a16:creationId xmlns:a16="http://schemas.microsoft.com/office/drawing/2014/main" id="{27D6CCF5-5ACB-2F9A-9149-84CC49CC82C0}"/>
              </a:ext>
            </a:extLst>
          </p:cNvPr>
          <p:cNvSpPr txBox="1"/>
          <p:nvPr/>
        </p:nvSpPr>
        <p:spPr>
          <a:xfrm>
            <a:off x="3222521" y="6269517"/>
            <a:ext cx="6172200" cy="392928"/>
          </a:xfrm>
          <a:prstGeom prst="rect">
            <a:avLst/>
          </a:prstGeom>
          <a:noFill/>
        </p:spPr>
        <p:txBody>
          <a:bodyPr wrap="square">
            <a:spAutoFit/>
          </a:bodyPr>
          <a:lstStyle/>
          <a:p>
            <a:pPr marL="0" marR="0" algn="ctr">
              <a:lnSpc>
                <a:spcPct val="120000"/>
              </a:lnSpc>
              <a:spcBef>
                <a:spcPts val="780"/>
              </a:spcBef>
              <a:buNone/>
            </a:pPr>
            <a:r>
              <a:rPr lang="zh-CN" altLang="en-US" sz="1800" b="1" kern="100" dirty="0">
                <a:effectLst/>
                <a:latin typeface="宋体" panose="02010600030101010101" pitchFamily="2" charset="-122"/>
                <a:ea typeface="宋体" panose="02010600030101010101" pitchFamily="2" charset="-122"/>
              </a:rPr>
              <a:t>表</a:t>
            </a:r>
            <a:r>
              <a:rPr lang="en-US" altLang="zh-CN" sz="1800" b="1" kern="100" dirty="0">
                <a:effectLst/>
                <a:latin typeface="Times New Roman" panose="02020603050405020304" pitchFamily="18" charset="0"/>
                <a:ea typeface="宋体" panose="02010600030101010101" pitchFamily="2" charset="-122"/>
              </a:rPr>
              <a:t>6-6  </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一个虚构的</a:t>
            </a:r>
            <a:r>
              <a:rPr lang="zh-CN" altLang="en-US" sz="1800" b="1" kern="100" dirty="0">
                <a:effectLst/>
                <a:latin typeface="宋体" panose="02010600030101010101" pitchFamily="2" charset="-122"/>
                <a:ea typeface="宋体" panose="02010600030101010101" pitchFamily="2" charset="-122"/>
              </a:rPr>
              <a:t>收入分配数例</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（单位</a:t>
            </a:r>
            <a:r>
              <a:rPr lang="zh-CN" altLang="en-US" sz="1800" b="1" kern="100" dirty="0">
                <a:effectLst/>
                <a:latin typeface="宋体" panose="02010600030101010101" pitchFamily="2" charset="-122"/>
                <a:ea typeface="宋体" panose="02010600030101010101" pitchFamily="2" charset="-122"/>
              </a:rPr>
              <a:t>：</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a:t>
            </a:r>
            <a:endParaRPr lang="zh-CN" altLang="en-US" sz="18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056910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DF21CF-F957-3C4D-F12E-F876FCC945B0}"/>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7BC7BE0E-AF1D-73C3-5ECB-E5331D45E267}"/>
              </a:ext>
            </a:extLst>
          </p:cNvPr>
          <p:cNvSpPr txBox="1"/>
          <p:nvPr/>
        </p:nvSpPr>
        <p:spPr>
          <a:xfrm>
            <a:off x="782851" y="816425"/>
            <a:ext cx="11113770" cy="5584377"/>
          </a:xfrm>
          <a:prstGeom prst="rect">
            <a:avLst/>
          </a:prstGeom>
        </p:spPr>
        <p:txBody>
          <a:bodyPr wrap="square">
            <a:noAutofit/>
          </a:bodyPr>
          <a:lstStyle/>
          <a:p>
            <a:pPr marL="0"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（二）实际趋势分析</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p:txBody>
      </p:sp>
      <p:sp>
        <p:nvSpPr>
          <p:cNvPr id="13315" name="Rectangle 5">
            <a:extLst>
              <a:ext uri="{FF2B5EF4-FFF2-40B4-BE49-F238E27FC236}">
                <a16:creationId xmlns:a16="http://schemas.microsoft.com/office/drawing/2014/main" id="{02F3BB8C-E2B9-F504-8D52-5EE3273CF9AC}"/>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40122679-8936-0F38-0C83-70BA7163F656}"/>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a:extLst>
              <a:ext uri="{FF2B5EF4-FFF2-40B4-BE49-F238E27FC236}">
                <a16:creationId xmlns:a16="http://schemas.microsoft.com/office/drawing/2014/main" id="{F14416C0-C866-8327-37A4-A765A0459371}"/>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36</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11702BCC-AFFB-9291-F2E3-8BAEEF94F34B}"/>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四、测度结果简析</a:t>
            </a:r>
          </a:p>
        </p:txBody>
      </p:sp>
      <p:pic>
        <p:nvPicPr>
          <p:cNvPr id="2" name="图片 1">
            <a:extLst>
              <a:ext uri="{FF2B5EF4-FFF2-40B4-BE49-F238E27FC236}">
                <a16:creationId xmlns:a16="http://schemas.microsoft.com/office/drawing/2014/main" id="{B647F6C9-E561-2DE4-3BFD-A6482CBA62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7161420" y="1300478"/>
            <a:ext cx="4968350" cy="4787900"/>
          </a:xfrm>
          <a:prstGeom prst="rect">
            <a:avLst/>
          </a:prstGeom>
          <a:noFill/>
          <a:ln>
            <a:noFill/>
          </a:ln>
        </p:spPr>
      </p:pic>
      <p:sp>
        <p:nvSpPr>
          <p:cNvPr id="5" name="文本框 4">
            <a:extLst>
              <a:ext uri="{FF2B5EF4-FFF2-40B4-BE49-F238E27FC236}">
                <a16:creationId xmlns:a16="http://schemas.microsoft.com/office/drawing/2014/main" id="{16F461B0-AB90-E113-D625-3216D20F340E}"/>
              </a:ext>
            </a:extLst>
          </p:cNvPr>
          <p:cNvSpPr txBox="1"/>
          <p:nvPr/>
        </p:nvSpPr>
        <p:spPr>
          <a:xfrm>
            <a:off x="575206" y="1720275"/>
            <a:ext cx="6440799" cy="4524315"/>
          </a:xfrm>
          <a:prstGeom prst="rect">
            <a:avLst/>
          </a:prstGeom>
          <a:noFill/>
        </p:spPr>
        <p:txBody>
          <a:bodyPr wrap="square">
            <a:spAutoFit/>
          </a:bodyPr>
          <a:lstStyle/>
          <a:p>
            <a:pPr marL="0" marR="0" indent="612000" algn="just">
              <a:buNone/>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利用</a:t>
            </a:r>
            <a:r>
              <a:rPr lang="zh-CN" altLang="en-US" sz="2400" kern="100" dirty="0">
                <a:effectLst/>
                <a:latin typeface="华文楷体" panose="02010600040101010101" pitchFamily="2" charset="-122"/>
                <a:ea typeface="华文楷体" panose="02010600040101010101" pitchFamily="2" charset="-122"/>
              </a:rPr>
              <a:t>我国</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1997-2023</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年城镇</a:t>
            </a:r>
            <a:r>
              <a:rPr lang="zh-CN" altLang="en-US" sz="2400" kern="100" dirty="0">
                <a:effectLst/>
                <a:latin typeface="华文楷体" panose="02010600040101010101" pitchFamily="2" charset="-122"/>
                <a:ea typeface="华文楷体" panose="02010600040101010101" pitchFamily="2" charset="-122"/>
              </a:rPr>
              <a:t>居民</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人均</a:t>
            </a:r>
            <a:r>
              <a:rPr lang="zh-CN" altLang="en-US" sz="2400" kern="100" dirty="0">
                <a:effectLst/>
                <a:latin typeface="华文楷体" panose="02010600040101010101" pitchFamily="2" charset="-122"/>
                <a:ea typeface="华文楷体" panose="02010600040101010101" pitchFamily="2" charset="-122"/>
              </a:rPr>
              <a:t>可支配收入的分组数据，</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计算几个</a:t>
            </a:r>
            <a:r>
              <a:rPr lang="zh-CN" altLang="en-US" sz="2400" kern="100" dirty="0">
                <a:effectLst/>
                <a:latin typeface="华文楷体" panose="02010600040101010101" pitchFamily="2" charset="-122"/>
                <a:ea typeface="华文楷体" panose="02010600040101010101" pitchFamily="2" charset="-122"/>
              </a:rPr>
              <a:t>主要的收入差距指标。其中</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1</a:t>
            </a:r>
            <a:r>
              <a:rPr lang="en-US" altLang="zh-CN" sz="2400" kern="100" dirty="0">
                <a:effectLst/>
                <a:latin typeface="华文楷体" panose="02010600040101010101" pitchFamily="2" charset="-122"/>
                <a:ea typeface="华文楷体" panose="02010600040101010101" pitchFamily="2" charset="-122"/>
              </a:rPr>
              <a:t>997-2012</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年原始数据源为七等级分组数据</a:t>
            </a:r>
            <a:r>
              <a:rPr lang="zh-CN" altLang="en-US" sz="2400" kern="100" dirty="0">
                <a:effectLst/>
                <a:latin typeface="华文楷体" panose="02010600040101010101" pitchFamily="2" charset="-122"/>
                <a:ea typeface="华文楷体" panose="02010600040101010101" pitchFamily="2" charset="-122"/>
              </a:rPr>
              <a:t>，</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2</a:t>
            </a:r>
            <a:r>
              <a:rPr lang="en-US" altLang="zh-CN" sz="2400" kern="100" dirty="0">
                <a:effectLst/>
                <a:latin typeface="华文楷体" panose="02010600040101010101" pitchFamily="2" charset="-122"/>
                <a:ea typeface="华文楷体" panose="02010600040101010101" pitchFamily="2" charset="-122"/>
              </a:rPr>
              <a:t>013-2023</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年则为五等分组</a:t>
            </a:r>
            <a:r>
              <a:rPr lang="zh-CN" altLang="en-US" sz="2400" kern="100" dirty="0">
                <a:effectLst/>
                <a:latin typeface="华文楷体" panose="02010600040101010101" pitchFamily="2" charset="-122"/>
                <a:ea typeface="华文楷体" panose="02010600040101010101" pitchFamily="2" charset="-122"/>
              </a:rPr>
              <a:t>数据</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，基础数据</a:t>
            </a:r>
            <a:r>
              <a:rPr lang="zh-CN" altLang="en-US" sz="2400" kern="100" dirty="0">
                <a:effectLst/>
                <a:latin typeface="华文楷体" panose="02010600040101010101" pitchFamily="2" charset="-122"/>
                <a:ea typeface="华文楷体" panose="02010600040101010101" pitchFamily="2" charset="-122"/>
              </a:rPr>
              <a:t>取自历年</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中国统计年鉴</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a:t>
            </a:r>
          </a:p>
          <a:p>
            <a:pPr marL="0" marR="0" indent="612000" algn="just">
              <a:buNone/>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图</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6-8</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显示</a:t>
            </a:r>
            <a:r>
              <a:rPr lang="zh-CN" altLang="en-US"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尽管不同</a:t>
            </a:r>
            <a:r>
              <a:rPr lang="zh-CN" altLang="en-US" sz="2400" kern="100" dirty="0">
                <a:effectLst/>
                <a:latin typeface="华文楷体" panose="02010600040101010101" pitchFamily="2" charset="-122"/>
                <a:ea typeface="华文楷体" panose="02010600040101010101" pitchFamily="2" charset="-122"/>
              </a:rPr>
              <a:t>测度指标</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取值</a:t>
            </a:r>
            <a:r>
              <a:rPr lang="zh-CN" altLang="en-US" sz="2400" kern="100" dirty="0">
                <a:effectLst/>
                <a:latin typeface="华文楷体" panose="02010600040101010101" pitchFamily="2" charset="-122"/>
                <a:ea typeface="华文楷体" panose="02010600040101010101" pitchFamily="2" charset="-122"/>
              </a:rPr>
              <a:t>大小存在明显差异，但测度结果</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的</a:t>
            </a:r>
            <a:r>
              <a:rPr lang="zh-CN" altLang="en-US" sz="2400" kern="100" dirty="0">
                <a:effectLst/>
                <a:latin typeface="华文楷体" panose="02010600040101010101" pitchFamily="2" charset="-122"/>
                <a:ea typeface="华文楷体" panose="02010600040101010101" pitchFamily="2" charset="-122"/>
              </a:rPr>
              <a:t>变化趋势高度一致。</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需要注意</a:t>
            </a:r>
            <a:r>
              <a:rPr lang="zh-CN" altLang="en-US" sz="2400" kern="100" dirty="0">
                <a:effectLst/>
                <a:latin typeface="华文楷体" panose="02010600040101010101" pitchFamily="2" charset="-122"/>
                <a:ea typeface="华文楷体" panose="02010600040101010101" pitchFamily="2" charset="-122"/>
              </a:rPr>
              <a:t>，以上结果仅针对城镇居民，</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一旦</a:t>
            </a:r>
            <a:r>
              <a:rPr lang="zh-CN" altLang="en-US" sz="2400" kern="100" dirty="0">
                <a:effectLst/>
                <a:latin typeface="华文楷体" panose="02010600040101010101" pitchFamily="2" charset="-122"/>
                <a:ea typeface="华文楷体" panose="02010600040101010101" pitchFamily="2" charset="-122"/>
              </a:rPr>
              <a:t>包含农村居民</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则</a:t>
            </a:r>
            <a:r>
              <a:rPr lang="zh-CN" altLang="en-US" sz="2400" kern="100" dirty="0">
                <a:effectLst/>
                <a:latin typeface="华文楷体" panose="02010600040101010101" pitchFamily="2" charset="-122"/>
                <a:ea typeface="华文楷体" panose="02010600040101010101" pitchFamily="2" charset="-122"/>
              </a:rPr>
              <a:t>收入差距</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必将</a:t>
            </a:r>
            <a:r>
              <a:rPr lang="zh-CN" altLang="en-US" sz="2400" kern="100" dirty="0">
                <a:effectLst/>
                <a:latin typeface="华文楷体" panose="02010600040101010101" pitchFamily="2" charset="-122"/>
                <a:ea typeface="华文楷体" panose="02010600040101010101" pitchFamily="2" charset="-122"/>
              </a:rPr>
              <a:t>扩大。</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考察期内，</a:t>
            </a:r>
            <a:r>
              <a:rPr lang="zh-CN" altLang="en-US" sz="2400" kern="100" dirty="0">
                <a:effectLst/>
                <a:latin typeface="华文楷体" panose="02010600040101010101" pitchFamily="2" charset="-122"/>
                <a:ea typeface="华文楷体" panose="02010600040101010101" pitchFamily="2" charset="-122"/>
              </a:rPr>
              <a:t>我国城镇居民收入差距呈先升后降</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随后</a:t>
            </a:r>
            <a:r>
              <a:rPr lang="zh-CN" altLang="en-US" sz="2400" kern="100" dirty="0">
                <a:effectLst/>
                <a:latin typeface="华文楷体" panose="02010600040101010101" pitchFamily="2" charset="-122"/>
                <a:ea typeface="华文楷体" panose="02010600040101010101" pitchFamily="2" charset="-122"/>
              </a:rPr>
              <a:t>稳定的变化模式，</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直观</a:t>
            </a:r>
            <a:r>
              <a:rPr lang="zh-CN" altLang="en-US" sz="2400" kern="100" dirty="0">
                <a:effectLst/>
                <a:latin typeface="华文楷体" panose="02010600040101010101" pitchFamily="2" charset="-122"/>
                <a:ea typeface="华文楷体" panose="02010600040101010101" pitchFamily="2" charset="-122"/>
              </a:rPr>
              <a:t>支持</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库兹涅茨倒</a:t>
            </a:r>
            <a:r>
              <a:rPr lang="en-US" altLang="zh-CN" sz="2400" kern="100" dirty="0">
                <a:effectLst/>
                <a:latin typeface="华文楷体" panose="02010600040101010101" pitchFamily="2" charset="-122"/>
                <a:ea typeface="华文楷体" panose="02010600040101010101" pitchFamily="2" charset="-122"/>
              </a:rPr>
              <a:t>U</a:t>
            </a:r>
            <a:r>
              <a:rPr lang="zh-CN" altLang="en-US" sz="2400" kern="100" dirty="0">
                <a:effectLst/>
                <a:latin typeface="华文楷体" panose="02010600040101010101" pitchFamily="2" charset="-122"/>
                <a:ea typeface="华文楷体" panose="02010600040101010101" pitchFamily="2" charset="-122"/>
              </a:rPr>
              <a:t>型</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模式。对此</a:t>
            </a:r>
            <a:r>
              <a:rPr lang="zh-CN" altLang="en-US" sz="2400" kern="100" dirty="0">
                <a:effectLst/>
                <a:latin typeface="华文楷体" panose="02010600040101010101" pitchFamily="2" charset="-122"/>
                <a:ea typeface="华文楷体" panose="02010600040101010101" pitchFamily="2" charset="-122"/>
              </a:rPr>
              <a:t>问题的进一步检验，留待下一节展开。</a:t>
            </a:r>
          </a:p>
        </p:txBody>
      </p:sp>
      <p:sp>
        <p:nvSpPr>
          <p:cNvPr id="11" name="文本框 10">
            <a:extLst>
              <a:ext uri="{FF2B5EF4-FFF2-40B4-BE49-F238E27FC236}">
                <a16:creationId xmlns:a16="http://schemas.microsoft.com/office/drawing/2014/main" id="{71D6B087-FA00-293E-65F5-5896798CCCF3}"/>
              </a:ext>
            </a:extLst>
          </p:cNvPr>
          <p:cNvSpPr txBox="1"/>
          <p:nvPr/>
        </p:nvSpPr>
        <p:spPr>
          <a:xfrm>
            <a:off x="6559495" y="6218460"/>
            <a:ext cx="6172200" cy="338554"/>
          </a:xfrm>
          <a:prstGeom prst="rect">
            <a:avLst/>
          </a:prstGeom>
          <a:noFill/>
        </p:spPr>
        <p:txBody>
          <a:bodyPr wrap="square">
            <a:spAutoFit/>
          </a:bodyPr>
          <a:lstStyle/>
          <a:p>
            <a:pPr marL="0" marR="0" algn="ctr">
              <a:spcAft>
                <a:spcPts val="780"/>
              </a:spcAft>
              <a:buNone/>
            </a:pPr>
            <a:r>
              <a:rPr lang="zh-CN" altLang="en-US" sz="1600" b="1" kern="100" dirty="0">
                <a:effectLst/>
                <a:latin typeface="宋体" panose="02010600030101010101" pitchFamily="2" charset="-122"/>
                <a:ea typeface="宋体" panose="02010600030101010101" pitchFamily="2" charset="-122"/>
              </a:rPr>
              <a:t>图</a:t>
            </a:r>
            <a:r>
              <a:rPr lang="en-US" altLang="zh-CN" sz="1600" b="1" kern="100" dirty="0">
                <a:effectLst/>
                <a:latin typeface="Times New Roman" panose="02020603050405020304" pitchFamily="18" charset="0"/>
                <a:ea typeface="宋体" panose="02010600030101010101" pitchFamily="2" charset="-122"/>
              </a:rPr>
              <a:t>6</a:t>
            </a:r>
            <a:r>
              <a:rPr lang="en-US" altLang="zh-CN" sz="1600" b="1"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600" b="1" kern="100" dirty="0">
                <a:effectLst/>
                <a:latin typeface="Times New Roman" panose="02020603050405020304" pitchFamily="18" charset="0"/>
                <a:ea typeface="宋体" panose="02010600030101010101" pitchFamily="2" charset="-122"/>
              </a:rPr>
              <a:t>8  </a:t>
            </a:r>
            <a:r>
              <a:rPr lang="zh-CN" altLang="en-US" sz="1600" b="1" kern="100" dirty="0">
                <a:effectLst/>
                <a:latin typeface="宋体" panose="02010600030101010101" pitchFamily="2" charset="-122"/>
                <a:ea typeface="宋体" panose="02010600030101010101" pitchFamily="2" charset="-122"/>
                <a:cs typeface="Times New Roman" panose="02020603050405020304" pitchFamily="18" charset="0"/>
              </a:rPr>
              <a:t>中国</a:t>
            </a:r>
            <a:r>
              <a:rPr lang="en-US" altLang="zh-CN" sz="1600" b="1" kern="100" dirty="0">
                <a:effectLst/>
                <a:latin typeface="Times New Roman" panose="02020603050405020304" pitchFamily="18" charset="0"/>
                <a:ea typeface="宋体" panose="02010600030101010101" pitchFamily="2" charset="-122"/>
                <a:cs typeface="Times New Roman" panose="02020603050405020304" pitchFamily="18" charset="0"/>
              </a:rPr>
              <a:t>1997-2023</a:t>
            </a:r>
            <a:r>
              <a:rPr lang="zh-CN" altLang="en-US" sz="1600" b="1" kern="100" dirty="0">
                <a:effectLst/>
                <a:latin typeface="宋体" panose="02010600030101010101" pitchFamily="2" charset="-122"/>
                <a:ea typeface="宋体" panose="02010600030101010101" pitchFamily="2" charset="-122"/>
                <a:cs typeface="Times New Roman" panose="02020603050405020304" pitchFamily="18" charset="0"/>
              </a:rPr>
              <a:t>年</a:t>
            </a:r>
            <a:r>
              <a:rPr lang="zh-CN" altLang="en-US" sz="1600" b="1" kern="100" dirty="0">
                <a:effectLst/>
                <a:latin typeface="宋体" panose="02010600030101010101" pitchFamily="2" charset="-122"/>
                <a:ea typeface="宋体" panose="02010600030101010101" pitchFamily="2" charset="-122"/>
              </a:rPr>
              <a:t>城镇居民</a:t>
            </a:r>
            <a:r>
              <a:rPr lang="zh-CN" altLang="en-US" sz="1600" b="1" kern="100" dirty="0">
                <a:effectLst/>
                <a:latin typeface="宋体" panose="02010600030101010101" pitchFamily="2" charset="-122"/>
                <a:ea typeface="宋体" panose="02010600030101010101" pitchFamily="2" charset="-122"/>
                <a:cs typeface="Times New Roman" panose="02020603050405020304" pitchFamily="18" charset="0"/>
              </a:rPr>
              <a:t>收入</a:t>
            </a:r>
            <a:r>
              <a:rPr lang="zh-CN" altLang="en-US" sz="1600" b="1" kern="100" dirty="0">
                <a:effectLst/>
                <a:latin typeface="宋体" panose="02010600030101010101" pitchFamily="2" charset="-122"/>
                <a:ea typeface="宋体" panose="02010600030101010101" pitchFamily="2" charset="-122"/>
              </a:rPr>
              <a:t>分配差距</a:t>
            </a:r>
            <a:r>
              <a:rPr lang="zh-CN" altLang="en-US" sz="1600" b="1" kern="100" dirty="0">
                <a:effectLst/>
                <a:latin typeface="宋体" panose="02010600030101010101" pitchFamily="2" charset="-122"/>
                <a:ea typeface="宋体" panose="02010600030101010101" pitchFamily="2" charset="-122"/>
                <a:cs typeface="Times New Roman" panose="02020603050405020304" pitchFamily="18" charset="0"/>
              </a:rPr>
              <a:t>变化</a:t>
            </a:r>
            <a:r>
              <a:rPr lang="zh-CN" altLang="en-US" sz="1600" b="1" kern="100" dirty="0">
                <a:effectLst/>
                <a:latin typeface="宋体" panose="02010600030101010101" pitchFamily="2" charset="-122"/>
                <a:ea typeface="宋体" panose="02010600030101010101" pitchFamily="2" charset="-122"/>
              </a:rPr>
              <a:t>趋势</a:t>
            </a:r>
            <a:endParaRPr lang="zh-CN" altLang="en-US" sz="16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094889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37</a:t>
            </a:fld>
            <a:endParaRPr lang="zh-CN" altLang="en-US" sz="2000" dirty="0">
              <a:solidFill>
                <a:schemeClr val="tx1"/>
              </a:solidFill>
            </a:endParaRPr>
          </a:p>
        </p:txBody>
      </p:sp>
      <p:sp>
        <p:nvSpPr>
          <p:cNvPr id="6"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四节 中国收入分配与经济增长关系</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7" name="Rectangle 9"/>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一、中国规模分配演变分析</a:t>
            </a:r>
            <a:b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b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二、规模分配与要素分配关系</a:t>
            </a:r>
            <a:b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b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三、规模分配与经济增长关系</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535196" y="771525"/>
            <a:ext cx="6927954" cy="5254624"/>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（一）变化趋势</a:t>
            </a:r>
            <a:endParaRPr lang="zh-CN" altLang="en-US" dirty="0">
              <a:latin typeface="华文楷体" panose="02010600040101010101" charset="-122"/>
              <a:ea typeface="华文楷体" panose="02010600040101010101" charset="-122"/>
              <a:cs typeface="华文楷体" panose="02010600040101010101" charset="-122"/>
            </a:endParaRPr>
          </a:p>
          <a:p>
            <a:pPr indent="612000"/>
            <a:r>
              <a:rPr lang="zh-CN" altLang="en-US" sz="2400" dirty="0">
                <a:latin typeface="华文楷体" panose="02010600040101010101" pitchFamily="2" charset="-122"/>
                <a:ea typeface="华文楷体" panose="02010600040101010101" pitchFamily="2" charset="-122"/>
              </a:rPr>
              <a:t>收入分配差距有多类测度指标，但基尼系数和城乡收入比最为常用。城乡居民收入比，可由城乡居民可支配收入的官方数据计算。基尼系数整合多类数据得到，</a:t>
            </a:r>
            <a:r>
              <a:rPr lang="en-US" altLang="zh-CN" sz="2400" dirty="0">
                <a:latin typeface="华文楷体" panose="02010600040101010101" pitchFamily="2" charset="-122"/>
                <a:ea typeface="华文楷体" panose="02010600040101010101" pitchFamily="2" charset="-122"/>
              </a:rPr>
              <a:t>1980</a:t>
            </a:r>
            <a:r>
              <a:rPr lang="zh-CN" altLang="en-US"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1985</a:t>
            </a:r>
            <a:r>
              <a:rPr lang="zh-CN" altLang="en-US"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1990</a:t>
            </a:r>
            <a:r>
              <a:rPr lang="zh-CN" altLang="en-US"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1995-2022</a:t>
            </a:r>
            <a:r>
              <a:rPr lang="zh-CN" altLang="en-US" sz="2400" dirty="0">
                <a:latin typeface="华文楷体" panose="02010600040101010101" pitchFamily="2" charset="-122"/>
                <a:ea typeface="华文楷体" panose="02010600040101010101" pitchFamily="2" charset="-122"/>
              </a:rPr>
              <a:t>年数据取自国家统计局，其余年份结果引自多项学术研究。</a:t>
            </a:r>
          </a:p>
          <a:p>
            <a:pPr indent="612000"/>
            <a:r>
              <a:rPr lang="zh-CN" altLang="en-US" sz="2400" dirty="0">
                <a:latin typeface="华文楷体" panose="02010600040101010101" pitchFamily="2" charset="-122"/>
                <a:ea typeface="华文楷体" panose="02010600040101010101" pitchFamily="2" charset="-122"/>
              </a:rPr>
              <a:t>图</a:t>
            </a:r>
            <a:r>
              <a:rPr lang="en-US" altLang="zh-CN" sz="2400" dirty="0">
                <a:latin typeface="华文楷体" panose="02010600040101010101" pitchFamily="2" charset="-122"/>
                <a:ea typeface="华文楷体" panose="02010600040101010101" pitchFamily="2" charset="-122"/>
              </a:rPr>
              <a:t>6-9</a:t>
            </a:r>
            <a:r>
              <a:rPr lang="zh-CN" altLang="en-US" sz="2400" dirty="0">
                <a:latin typeface="华文楷体" panose="02010600040101010101" pitchFamily="2" charset="-122"/>
                <a:ea typeface="华文楷体" panose="02010600040101010101" pitchFamily="2" charset="-122"/>
              </a:rPr>
              <a:t>显示：基尼系数与城乡收入比的变化趋势接近（相关系数</a:t>
            </a:r>
            <a:r>
              <a:rPr lang="en-US" altLang="zh-CN" sz="2400" dirty="0">
                <a:latin typeface="华文楷体" panose="02010600040101010101" pitchFamily="2" charset="-122"/>
                <a:ea typeface="华文楷体" panose="02010600040101010101" pitchFamily="2" charset="-122"/>
              </a:rPr>
              <a:t>0.82</a:t>
            </a:r>
            <a:r>
              <a:rPr lang="zh-CN" altLang="en-US" sz="2400" dirty="0">
                <a:latin typeface="华文楷体" panose="02010600040101010101" pitchFamily="2" charset="-122"/>
                <a:ea typeface="华文楷体" panose="02010600040101010101" pitchFamily="2" charset="-122"/>
              </a:rPr>
              <a:t>），城乡收入比是基尼系数变化的重要影响因素。改革开放以来，我国收入分配大致经历七个阶段。</a:t>
            </a:r>
            <a:endParaRPr lang="en-US" altLang="zh-CN" sz="2400" dirty="0">
              <a:latin typeface="华文楷体" panose="02010600040101010101" pitchFamily="2" charset="-122"/>
              <a:ea typeface="华文楷体" panose="02010600040101010101" pitchFamily="2" charset="-122"/>
            </a:endParaRPr>
          </a:p>
          <a:p>
            <a:pPr indent="612000"/>
            <a:r>
              <a:rPr lang="zh-CN" altLang="en-US" sz="2400" dirty="0">
                <a:latin typeface="华文楷体" panose="02010600040101010101" pitchFamily="2" charset="-122"/>
                <a:ea typeface="华文楷体" panose="02010600040101010101" pitchFamily="2" charset="-122"/>
              </a:rPr>
              <a:t>整体而言，我国个人收入分配差距仍然较大。基尼系数居高不下，是城乡差距、地区差距、行业差距交织作用的结果，进一步缩小收入差距仍面临很大挑战。</a:t>
            </a:r>
          </a:p>
          <a:p>
            <a:pPr indent="612000"/>
            <a:endParaRPr lang="zh-CN" altLang="en-US" sz="2400" dirty="0">
              <a:latin typeface="华文楷体" panose="02010600040101010101" pitchFamily="2" charset="-122"/>
              <a:ea typeface="华文楷体" panose="02010600040101010101" pitchFamily="2" charset="-122"/>
            </a:endParaRPr>
          </a:p>
          <a:p>
            <a:pPr indent="612000" algn="just" defTabSz="266700">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612000" algn="just" defTabSz="266700">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一、中国规模分配演变分析</a:t>
            </a:r>
          </a:p>
        </p:txBody>
      </p:sp>
      <p:pic>
        <p:nvPicPr>
          <p:cNvPr id="2" name="图片 1">
            <a:extLst>
              <a:ext uri="{FF2B5EF4-FFF2-40B4-BE49-F238E27FC236}">
                <a16:creationId xmlns:a16="http://schemas.microsoft.com/office/drawing/2014/main" id="{034A4ABA-470A-2B66-647E-CC618D160E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7535857" y="1365250"/>
            <a:ext cx="4656143" cy="4787900"/>
          </a:xfrm>
          <a:prstGeom prst="rect">
            <a:avLst/>
          </a:prstGeom>
          <a:noFill/>
          <a:ln>
            <a:noFill/>
          </a:ln>
        </p:spPr>
      </p:pic>
      <p:sp>
        <p:nvSpPr>
          <p:cNvPr id="7" name="文本框 6">
            <a:extLst>
              <a:ext uri="{FF2B5EF4-FFF2-40B4-BE49-F238E27FC236}">
                <a16:creationId xmlns:a16="http://schemas.microsoft.com/office/drawing/2014/main" id="{6F91E76E-84C7-8985-29E7-1FA6E6B7E826}"/>
              </a:ext>
            </a:extLst>
          </p:cNvPr>
          <p:cNvSpPr txBox="1"/>
          <p:nvPr/>
        </p:nvSpPr>
        <p:spPr>
          <a:xfrm>
            <a:off x="6705600" y="6143625"/>
            <a:ext cx="6172200" cy="338554"/>
          </a:xfrm>
          <a:prstGeom prst="rect">
            <a:avLst/>
          </a:prstGeom>
          <a:noFill/>
        </p:spPr>
        <p:txBody>
          <a:bodyPr wrap="square">
            <a:spAutoFit/>
          </a:bodyPr>
          <a:lstStyle/>
          <a:p>
            <a:pPr marL="0" marR="0" algn="ctr">
              <a:spcAft>
                <a:spcPts val="780"/>
              </a:spcAft>
              <a:buNone/>
            </a:pPr>
            <a:r>
              <a:rPr lang="zh-CN" altLang="en-US" sz="1600" b="1" kern="100" dirty="0">
                <a:effectLst/>
                <a:latin typeface="宋体" panose="02010600030101010101" pitchFamily="2" charset="-122"/>
                <a:ea typeface="宋体" panose="02010600030101010101" pitchFamily="2" charset="-122"/>
              </a:rPr>
              <a:t>图</a:t>
            </a:r>
            <a:r>
              <a:rPr lang="en-US" altLang="zh-CN" sz="1600" b="1" kern="100" dirty="0">
                <a:effectLst/>
                <a:latin typeface="Times New Roman" panose="02020603050405020304" pitchFamily="18" charset="0"/>
                <a:ea typeface="宋体" panose="02010600030101010101" pitchFamily="2" charset="-122"/>
              </a:rPr>
              <a:t>6</a:t>
            </a:r>
            <a:r>
              <a:rPr lang="en-US" altLang="zh-CN" sz="1600" b="1" kern="100" dirty="0">
                <a:effectLst/>
                <a:latin typeface="Times New Roman" panose="02020603050405020304" pitchFamily="18" charset="0"/>
                <a:ea typeface="宋体" panose="02010600030101010101" pitchFamily="2" charset="-122"/>
                <a:cs typeface="Times New Roman" panose="02020603050405020304" pitchFamily="18" charset="0"/>
              </a:rPr>
              <a:t>-9</a:t>
            </a:r>
            <a:r>
              <a:rPr lang="zh-CN" altLang="en-US" sz="1600" b="1" kern="100" dirty="0">
                <a:effectLst/>
                <a:latin typeface="Times New Roman" panose="02020603050405020304" pitchFamily="18" charset="0"/>
                <a:ea typeface="宋体" panose="02010600030101010101" pitchFamily="2" charset="-122"/>
              </a:rPr>
              <a:t>  </a:t>
            </a:r>
            <a:r>
              <a:rPr lang="zh-CN" altLang="en-US" sz="1600" b="1" kern="100" dirty="0">
                <a:effectLst/>
                <a:latin typeface="宋体" panose="02010600030101010101" pitchFamily="2" charset="-122"/>
                <a:ea typeface="宋体" panose="02010600030101010101" pitchFamily="2" charset="-122"/>
                <a:cs typeface="Times New Roman" panose="02020603050405020304" pitchFamily="18" charset="0"/>
              </a:rPr>
              <a:t>中国居民收入</a:t>
            </a:r>
            <a:r>
              <a:rPr lang="zh-CN" altLang="en-US" sz="1600" b="1" kern="100" dirty="0">
                <a:effectLst/>
                <a:latin typeface="宋体" panose="02010600030101010101" pitchFamily="2" charset="-122"/>
                <a:ea typeface="宋体" panose="02010600030101010101" pitchFamily="2" charset="-122"/>
              </a:rPr>
              <a:t>分配差距</a:t>
            </a:r>
            <a:r>
              <a:rPr lang="zh-CN" altLang="en-US" sz="1600" b="1" kern="100" dirty="0">
                <a:effectLst/>
                <a:latin typeface="宋体" panose="02010600030101010101" pitchFamily="2" charset="-122"/>
                <a:ea typeface="宋体" panose="02010600030101010101" pitchFamily="2" charset="-122"/>
                <a:cs typeface="Times New Roman" panose="02020603050405020304" pitchFamily="18" charset="0"/>
              </a:rPr>
              <a:t>变化</a:t>
            </a:r>
            <a:r>
              <a:rPr lang="zh-CN" altLang="en-US" sz="1600" b="1" kern="100" dirty="0">
                <a:effectLst/>
                <a:latin typeface="宋体" panose="02010600030101010101" pitchFamily="2" charset="-122"/>
                <a:ea typeface="宋体" panose="02010600030101010101" pitchFamily="2" charset="-122"/>
              </a:rPr>
              <a:t>趋势</a:t>
            </a:r>
            <a:r>
              <a:rPr lang="zh-CN" altLang="en-US" sz="1600" b="1" kern="100" dirty="0">
                <a:effectLst/>
                <a:latin typeface="宋体" panose="02010600030101010101" pitchFamily="2" charset="-122"/>
                <a:ea typeface="宋体" panose="02010600030101010101" pitchFamily="2" charset="-122"/>
                <a:cs typeface="Times New Roman" panose="02020603050405020304" pitchFamily="18" charset="0"/>
              </a:rPr>
              <a:t>：</a:t>
            </a:r>
            <a:r>
              <a:rPr lang="en-US" altLang="zh-CN" sz="1600" b="1" kern="100" dirty="0">
                <a:effectLst/>
                <a:latin typeface="Times New Roman" panose="02020603050405020304" pitchFamily="18" charset="0"/>
                <a:ea typeface="宋体" panose="02010600030101010101" pitchFamily="2" charset="-122"/>
                <a:cs typeface="Times New Roman" panose="02020603050405020304" pitchFamily="18" charset="0"/>
              </a:rPr>
              <a:t>1978-2023</a:t>
            </a:r>
            <a:endParaRPr lang="zh-CN" altLang="en-US" sz="1600" kern="100" dirty="0">
              <a:effectLst/>
              <a:latin typeface="Times New Roman" panose="02020603050405020304" pitchFamily="18"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 calcmode="lin" valueType="num">
                                      <p:cBhvr additive="base">
                                        <p:cTn id="1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 calcmode="lin" valueType="num">
                                      <p:cBhvr additive="base">
                                        <p:cTn id="1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a:t>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0"/>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一、收入分配概念</a:t>
            </a:r>
          </a:p>
        </p:txBody>
      </p:sp>
      <p:pic>
        <p:nvPicPr>
          <p:cNvPr id="3" name="图片 2">
            <a:extLst>
              <a:ext uri="{FF2B5EF4-FFF2-40B4-BE49-F238E27FC236}">
                <a16:creationId xmlns:a16="http://schemas.microsoft.com/office/drawing/2014/main" id="{AF1EABA1-4A68-8DF6-A71C-B20C3A4FCF81}"/>
              </a:ext>
            </a:extLst>
          </p:cNvPr>
          <p:cNvPicPr>
            <a:picLocks noChangeAspect="1"/>
          </p:cNvPicPr>
          <p:nvPr/>
        </p:nvPicPr>
        <p:blipFill>
          <a:blip r:embed="rId2"/>
          <a:stretch>
            <a:fillRect/>
          </a:stretch>
        </p:blipFill>
        <p:spPr>
          <a:xfrm>
            <a:off x="1710234" y="3989125"/>
            <a:ext cx="9589837" cy="2192600"/>
          </a:xfrm>
          <a:prstGeom prst="rect">
            <a:avLst/>
          </a:prstGeom>
        </p:spPr>
      </p:pic>
      <p:sp>
        <p:nvSpPr>
          <p:cNvPr id="8" name="文本框 7">
            <a:extLst>
              <a:ext uri="{FF2B5EF4-FFF2-40B4-BE49-F238E27FC236}">
                <a16:creationId xmlns:a16="http://schemas.microsoft.com/office/drawing/2014/main" id="{057A549E-A0AB-B6C9-DFB7-08AEF172861F}"/>
              </a:ext>
            </a:extLst>
          </p:cNvPr>
          <p:cNvSpPr txBox="1"/>
          <p:nvPr/>
        </p:nvSpPr>
        <p:spPr>
          <a:xfrm>
            <a:off x="3009900" y="6285320"/>
            <a:ext cx="6172200" cy="369332"/>
          </a:xfrm>
          <a:prstGeom prst="rect">
            <a:avLst/>
          </a:prstGeom>
          <a:noFill/>
        </p:spPr>
        <p:txBody>
          <a:bodyPr wrap="square">
            <a:spAutoFit/>
          </a:bodyPr>
          <a:lstStyle/>
          <a:p>
            <a:pPr marL="0" marR="0" algn="ctr">
              <a:spcAft>
                <a:spcPts val="780"/>
              </a:spcAft>
              <a:buNone/>
            </a:pP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图</a:t>
            </a:r>
            <a:r>
              <a:rPr lang="en-US" altLang="zh-CN" sz="1800" b="1" kern="100" dirty="0">
                <a:effectLst/>
                <a:latin typeface="Times New Roman" panose="02020603050405020304" pitchFamily="18" charset="0"/>
                <a:ea typeface="宋体" panose="02010600030101010101" pitchFamily="2" charset="-122"/>
              </a:rPr>
              <a:t>6-1  </a:t>
            </a:r>
            <a:r>
              <a:rPr lang="zh-CN" altLang="en-US" sz="1800" b="1" kern="100" dirty="0">
                <a:effectLst/>
                <a:latin typeface="宋体" panose="02010600030101010101" pitchFamily="2" charset="-122"/>
                <a:ea typeface="宋体" panose="02010600030101010101" pitchFamily="2" charset="-122"/>
              </a:rPr>
              <a:t>国民收入分配</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的阶段</a:t>
            </a:r>
            <a:r>
              <a:rPr lang="zh-CN" altLang="en-US" sz="1800" b="1" kern="100" dirty="0">
                <a:effectLst/>
                <a:latin typeface="宋体" panose="02010600030101010101" pitchFamily="2" charset="-122"/>
                <a:ea typeface="宋体" panose="02010600030101010101" pitchFamily="2" charset="-122"/>
              </a:rPr>
              <a:t>划分</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与指标</a:t>
            </a:r>
            <a:r>
              <a:rPr lang="zh-CN" altLang="en-US" sz="1800" b="1" kern="100" dirty="0">
                <a:effectLst/>
                <a:latin typeface="宋体" panose="02010600030101010101" pitchFamily="2" charset="-122"/>
                <a:ea typeface="宋体" panose="02010600030101010101" pitchFamily="2" charset="-122"/>
              </a:rPr>
              <a:t>关系</a:t>
            </a:r>
            <a:endParaRPr lang="zh-CN" altLang="en-US" sz="1800" kern="100" dirty="0">
              <a:effectLst/>
              <a:latin typeface="Times New Roman" panose="02020603050405020304" pitchFamily="18" charset="0"/>
              <a:ea typeface="宋体" panose="02010600030101010101" pitchFamily="2" charset="-122"/>
            </a:endParaRPr>
          </a:p>
        </p:txBody>
      </p:sp>
      <p:sp>
        <p:nvSpPr>
          <p:cNvPr id="9" name="文本框 8">
            <a:extLst>
              <a:ext uri="{FF2B5EF4-FFF2-40B4-BE49-F238E27FC236}">
                <a16:creationId xmlns:a16="http://schemas.microsoft.com/office/drawing/2014/main" id="{60F18EBE-9A08-8D3D-1DD9-AC6CE40CEBA8}"/>
              </a:ext>
            </a:extLst>
          </p:cNvPr>
          <p:cNvSpPr txBox="1"/>
          <p:nvPr/>
        </p:nvSpPr>
        <p:spPr>
          <a:xfrm>
            <a:off x="861591" y="768733"/>
            <a:ext cx="11287125" cy="3693319"/>
          </a:xfrm>
          <a:prstGeom prst="rect">
            <a:avLst/>
          </a:prstGeom>
          <a:noFill/>
        </p:spPr>
        <p:txBody>
          <a:bodyPr wrap="square" rtlCol="0">
            <a:spAutoFit/>
          </a:bodyPr>
          <a:lstStyle/>
          <a:p>
            <a:pPr indent="612000"/>
            <a:r>
              <a:rPr lang="zh-CN" altLang="en-US" sz="2400" dirty="0">
                <a:latin typeface="华文楷体" panose="02010600040101010101" pitchFamily="2" charset="-122"/>
                <a:ea typeface="华文楷体" panose="02010600040101010101" pitchFamily="2" charset="-122"/>
              </a:rPr>
              <a:t>收入分配指生产过程创造的价值在各类社会主体之间的分割与流动。根据交易性质，收入分配过程可划分为两大阶段，见图</a:t>
            </a:r>
            <a:r>
              <a:rPr lang="en-US" altLang="zh-CN" sz="2400" dirty="0">
                <a:latin typeface="华文楷体" panose="02010600040101010101" pitchFamily="2" charset="-122"/>
                <a:ea typeface="华文楷体" panose="02010600040101010101" pitchFamily="2" charset="-122"/>
              </a:rPr>
              <a:t>6-1</a:t>
            </a:r>
            <a:r>
              <a:rPr lang="zh-CN" altLang="en-US" sz="2400" dirty="0">
                <a:latin typeface="华文楷体" panose="02010600040101010101" pitchFamily="2" charset="-122"/>
                <a:ea typeface="华文楷体" panose="02010600040101010101" pitchFamily="2" charset="-122"/>
              </a:rPr>
              <a:t>：初次分配阶段进行交换性交易，参与生产活动的要素所有者对新增价值做直接分配，形成原始收入；再分配阶段进行转移性交易，各类社会主体在原始收入基础上参与间接分配，形成可支配收入。</a:t>
            </a:r>
          </a:p>
          <a:p>
            <a:pPr indent="612000"/>
            <a:r>
              <a:rPr lang="zh-CN" altLang="en-US" sz="2400" dirty="0">
                <a:latin typeface="华文楷体" panose="02010600040101010101" pitchFamily="2" charset="-122"/>
                <a:ea typeface="华文楷体" panose="02010600040101010101" pitchFamily="2" charset="-122"/>
              </a:rPr>
              <a:t>探讨收入分配，需要明确三方面问题。一是收入分配的对象，即以价值形态体现的当期生产成果（新增价值），其在宏观层面即为国民总收入。二是参与分配的主体，即各种生产要素所有者，以及未参加生产的其他主体。三是收入分配方式，首先取决于各生产要素在产品生产过程中的贡献大小，同时还受社会制度与经济体制的影响与调节。</a:t>
            </a:r>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4FE781-362B-9581-F22E-0B2C2D1132F4}"/>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CD8D2104-BEB8-CF59-ECEC-9795C74A70F3}"/>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1213855D-D458-39F2-9719-C3027A1D1602}"/>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4BABC168-3D52-7CA2-C925-C5114F398D01}"/>
              </a:ext>
            </a:extLst>
          </p:cNvPr>
          <p:cNvSpPr txBox="1"/>
          <p:nvPr/>
        </p:nvSpPr>
        <p:spPr>
          <a:xfrm>
            <a:off x="739140" y="549593"/>
            <a:ext cx="11309985" cy="6602094"/>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  （二）成因分析</a:t>
            </a:r>
            <a:endParaRPr lang="zh-CN" altLang="en-US" dirty="0">
              <a:latin typeface="华文楷体" panose="02010600040101010101" charset="-122"/>
              <a:ea typeface="华文楷体" panose="02010600040101010101" charset="-122"/>
              <a:cs typeface="华文楷体" panose="02010600040101010101" charset="-122"/>
            </a:endParaRPr>
          </a:p>
          <a:p>
            <a:pPr indent="612000">
              <a:lnSpc>
                <a:spcPct val="120000"/>
              </a:lnSpc>
            </a:pPr>
            <a:r>
              <a:rPr lang="zh-CN" altLang="en-US" sz="2400" dirty="0">
                <a:latin typeface="华文楷体" panose="02010600040101010101" pitchFamily="2" charset="-122"/>
                <a:ea typeface="华文楷体" panose="02010600040101010101" pitchFamily="2" charset="-122"/>
              </a:rPr>
              <a:t>陈瑾玫（</a:t>
            </a:r>
            <a:r>
              <a:rPr lang="en-US" altLang="zh-CN" sz="2400" dirty="0">
                <a:latin typeface="华文楷体" panose="02010600040101010101" pitchFamily="2" charset="-122"/>
                <a:ea typeface="华文楷体" panose="02010600040101010101" pitchFamily="2" charset="-122"/>
              </a:rPr>
              <a:t>2005</a:t>
            </a:r>
            <a:r>
              <a:rPr lang="zh-CN" altLang="en-US" sz="2400" dirty="0">
                <a:latin typeface="华文楷体" panose="02010600040101010101" pitchFamily="2" charset="-122"/>
                <a:ea typeface="华文楷体" panose="02010600040101010101" pitchFamily="2" charset="-122"/>
              </a:rPr>
              <a:t>）指出，我国改革开放后收入差距扩大并达到高值的原因有两类：一类是由工资收入、合法经营收入、资产性收入等正当收入导致的差别，其体现生产贡献和效率差异；另一类是通过非法经营、偷税漏税、权钱交易、侵吞国有资产等灰色收入或黑色收入形成的差距，其对社会公正与稳定造成严重危害。</a:t>
            </a:r>
          </a:p>
          <a:p>
            <a:pPr indent="612000">
              <a:lnSpc>
                <a:spcPct val="120000"/>
              </a:lnSpc>
            </a:pPr>
            <a:r>
              <a:rPr lang="zh-CN" altLang="en-US" sz="2400" dirty="0">
                <a:latin typeface="华文楷体" panose="02010600040101010101" pitchFamily="2" charset="-122"/>
                <a:ea typeface="华文楷体" panose="02010600040101010101" pitchFamily="2" charset="-122"/>
              </a:rPr>
              <a:t>陈瑾玫（</a:t>
            </a:r>
            <a:r>
              <a:rPr lang="en-US" altLang="zh-CN" sz="2400" dirty="0">
                <a:latin typeface="华文楷体" panose="02010600040101010101" pitchFamily="2" charset="-122"/>
                <a:ea typeface="华文楷体" panose="02010600040101010101" pitchFamily="2" charset="-122"/>
              </a:rPr>
              <a:t>2005</a:t>
            </a:r>
            <a:r>
              <a:rPr lang="zh-CN" altLang="en-US" sz="2400" dirty="0">
                <a:latin typeface="华文楷体" panose="02010600040101010101" pitchFamily="2" charset="-122"/>
                <a:ea typeface="华文楷体" panose="02010600040101010101" pitchFamily="2" charset="-122"/>
              </a:rPr>
              <a:t>）认为，收入分配差距的动态过程，由两种作用相反的力量共同决定。一是在市场竞争和经济结构变化过程中自发产生的推动收入差距扩大的内在力量。其以机会均等为原则，注意竞争中的经济公平，承认不同等的能力和条件是天赋权利。二是以政府宏观收入分配调节政策为代表的、抑制收入差距的外在力量。其是由社会经济制度的性质、民族文化传统、社会价值观念，以及执政党的政治倾向和具体制度安排等因素所决定。经济发展过程中，收入差距运动轨迹取决于上述两种力量的对比：推动收入差距扩大的内在力量在任何市场经济体制的国家必然存在；收入差距是否持续扩大，关键在于政府宏观收入分配政策的完善程度。</a:t>
            </a: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a:extLst>
              <a:ext uri="{FF2B5EF4-FFF2-40B4-BE49-F238E27FC236}">
                <a16:creationId xmlns:a16="http://schemas.microsoft.com/office/drawing/2014/main" id="{8FAB128D-36CF-DEB0-6686-88418F96DDA7}"/>
              </a:ext>
            </a:extLst>
          </p:cNvPr>
          <p:cNvSpPr>
            <a:spLocks noChangeArrowheads="1"/>
          </p:cNvSpPr>
          <p:nvPr/>
        </p:nvSpPr>
        <p:spPr bwMode="auto">
          <a:xfrm>
            <a:off x="861591" y="0"/>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一、中国规模分配演变分析</a:t>
            </a:r>
          </a:p>
        </p:txBody>
      </p:sp>
    </p:spTree>
    <p:extLst>
      <p:ext uri="{BB962C8B-B14F-4D97-AF65-F5344CB8AC3E}">
        <p14:creationId xmlns:p14="http://schemas.microsoft.com/office/powerpoint/2010/main" val="3590265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 calcmode="lin" valueType="num">
                                      <p:cBhvr additive="base">
                                        <p:cTn id="1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287779-BCC7-CDD4-5808-CFEA0D12CDD3}"/>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A9130377-4C03-3F3A-0E7A-78DB16719BDA}"/>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A3BB0149-2512-543B-289B-6240E7107275}"/>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A83584A3-636E-1454-4A31-F55DEEF3A4E3}"/>
              </a:ext>
            </a:extLst>
          </p:cNvPr>
          <p:cNvSpPr txBox="1"/>
          <p:nvPr/>
        </p:nvSpPr>
        <p:spPr>
          <a:xfrm>
            <a:off x="742951" y="884555"/>
            <a:ext cx="11125200" cy="4859020"/>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（一）理论关系</a:t>
            </a:r>
            <a:endParaRPr lang="zh-CN" altLang="en-US" dirty="0">
              <a:latin typeface="华文楷体" panose="02010600040101010101" charset="-122"/>
              <a:ea typeface="华文楷体" panose="02010600040101010101" charset="-122"/>
              <a:cs typeface="华文楷体" panose="02010600040101010101" charset="-122"/>
            </a:endParaRPr>
          </a:p>
          <a:p>
            <a:pPr indent="612000" algn="just" defTabSz="266700">
              <a:lnSpc>
                <a:spcPct val="150000"/>
              </a:lnSpc>
              <a:spcBef>
                <a:spcPts val="700"/>
              </a:spcBef>
              <a:spcAft>
                <a:spcPct val="0"/>
              </a:spcAft>
            </a:pPr>
            <a:r>
              <a:rPr lang="zh-CN" altLang="en-US" sz="2400" dirty="0">
                <a:latin typeface="华文楷体" panose="02010600040101010101" pitchFamily="2" charset="-122"/>
                <a:ea typeface="华文楷体" panose="02010600040101010101" pitchFamily="2" charset="-122"/>
              </a:rPr>
              <a:t>研究表明，规模分配与要素分配之间具有紧密联系。要素分配是规模分配的重要影响因素，奠定规模分配的基础。</a:t>
            </a:r>
            <a:r>
              <a:rPr lang="en-US" altLang="zh-CN" sz="2400" dirty="0">
                <a:latin typeface="华文楷体" panose="02010600040101010101" pitchFamily="2" charset="-122"/>
                <a:ea typeface="华文楷体" panose="02010600040101010101" pitchFamily="2" charset="-122"/>
              </a:rPr>
              <a:t>Fei et al (1978)</a:t>
            </a:r>
            <a:r>
              <a:rPr lang="zh-CN" altLang="en-US" sz="2400" dirty="0">
                <a:latin typeface="华文楷体" panose="02010600040101010101" pitchFamily="2" charset="-122"/>
                <a:ea typeface="华文楷体" panose="02010600040101010101" pitchFamily="2" charset="-122"/>
              </a:rPr>
              <a:t>和</a:t>
            </a:r>
            <a:r>
              <a:rPr lang="en-US" altLang="zh-CN" sz="2400" dirty="0">
                <a:latin typeface="华文楷体" panose="02010600040101010101" pitchFamily="2" charset="-122"/>
                <a:ea typeface="华文楷体" panose="02010600040101010101" pitchFamily="2" charset="-122"/>
              </a:rPr>
              <a:t>Pyatt et al (1980)</a:t>
            </a:r>
            <a:r>
              <a:rPr lang="zh-CN" altLang="en-US" sz="2400" dirty="0">
                <a:latin typeface="华文楷体" panose="02010600040101010101" pitchFamily="2" charset="-122"/>
                <a:ea typeface="华文楷体" panose="02010600040101010101" pitchFamily="2" charset="-122"/>
              </a:rPr>
              <a:t>将收入不均等性分解为要素分配效应、再配置效应、要素基尼效应三个因子。</a:t>
            </a:r>
            <a:r>
              <a:rPr lang="en-US" altLang="zh-CN" sz="2400" dirty="0">
                <a:latin typeface="华文楷体" panose="02010600040101010101" pitchFamily="2" charset="-122"/>
                <a:ea typeface="华文楷体" panose="02010600040101010101" pitchFamily="2" charset="-122"/>
              </a:rPr>
              <a:t>Daudey &amp; García-Peñalosa (2007)</a:t>
            </a:r>
            <a:r>
              <a:rPr lang="zh-CN" altLang="en-US" sz="2400" dirty="0">
                <a:latin typeface="华文楷体" panose="02010600040101010101" pitchFamily="2" charset="-122"/>
                <a:ea typeface="华文楷体" panose="02010600040101010101" pitchFamily="2" charset="-122"/>
              </a:rPr>
              <a:t>利用跨国数据，确认要素分配是个人分配的重要决定因素。这一判断，也得到众多国内学者的支持（白重恩和钱震杰，</a:t>
            </a:r>
            <a:r>
              <a:rPr lang="en-US" altLang="zh-CN" sz="2400" dirty="0">
                <a:latin typeface="华文楷体" panose="02010600040101010101" pitchFamily="2" charset="-122"/>
                <a:ea typeface="华文楷体" panose="02010600040101010101" pitchFamily="2" charset="-122"/>
              </a:rPr>
              <a:t>2009</a:t>
            </a:r>
            <a:r>
              <a:rPr lang="zh-CN" altLang="en-US" sz="2400" dirty="0">
                <a:latin typeface="华文楷体" panose="02010600040101010101" pitchFamily="2" charset="-122"/>
                <a:ea typeface="华文楷体" panose="02010600040101010101" pitchFamily="2" charset="-122"/>
              </a:rPr>
              <a:t>；龚刚和杨光，</a:t>
            </a:r>
            <a:r>
              <a:rPr lang="en-US" altLang="zh-CN" sz="2400" dirty="0">
                <a:latin typeface="华文楷体" panose="02010600040101010101" pitchFamily="2" charset="-122"/>
                <a:ea typeface="华文楷体" panose="02010600040101010101" pitchFamily="2" charset="-122"/>
              </a:rPr>
              <a:t>2010</a:t>
            </a:r>
            <a:r>
              <a:rPr lang="zh-CN" altLang="en-US" sz="2400" dirty="0">
                <a:latin typeface="华文楷体" panose="02010600040101010101" pitchFamily="2" charset="-122"/>
                <a:ea typeface="华文楷体" panose="02010600040101010101" pitchFamily="2" charset="-122"/>
              </a:rPr>
              <a:t>；张亚斌等，</a:t>
            </a:r>
            <a:r>
              <a:rPr lang="en-US" altLang="zh-CN" sz="2400" dirty="0">
                <a:latin typeface="华文楷体" panose="02010600040101010101" pitchFamily="2" charset="-122"/>
                <a:ea typeface="华文楷体" panose="02010600040101010101" pitchFamily="2" charset="-122"/>
              </a:rPr>
              <a:t>2011</a:t>
            </a:r>
            <a:r>
              <a:rPr lang="zh-CN" altLang="en-US" sz="2400" dirty="0">
                <a:latin typeface="华文楷体" panose="02010600040101010101" pitchFamily="2" charset="-122"/>
                <a:ea typeface="华文楷体" panose="02010600040101010101" pitchFamily="2" charset="-122"/>
              </a:rPr>
              <a:t>）。理论和经验研究推测，要素分配中劳动收入份额上升，则规模分配的收入差距下降。</a:t>
            </a: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a:extLst>
              <a:ext uri="{FF2B5EF4-FFF2-40B4-BE49-F238E27FC236}">
                <a16:creationId xmlns:a16="http://schemas.microsoft.com/office/drawing/2014/main" id="{0BC41E3E-DB29-A99C-665E-981E9385886D}"/>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二、规模分配与要素分配关系</a:t>
            </a:r>
          </a:p>
        </p:txBody>
      </p:sp>
    </p:spTree>
    <p:extLst>
      <p:ext uri="{BB962C8B-B14F-4D97-AF65-F5344CB8AC3E}">
        <p14:creationId xmlns:p14="http://schemas.microsoft.com/office/powerpoint/2010/main" val="1756336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820054-E94B-8D82-C9DC-2F8E7E170791}"/>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4F689641-41BA-E724-AD87-4FE9EBCCF903}"/>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7C7A29A0-857B-0213-90F2-331C673850CE}"/>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9B3A7844-DE04-46C9-F135-7BF7D65CC551}"/>
              </a:ext>
            </a:extLst>
          </p:cNvPr>
          <p:cNvSpPr txBox="1"/>
          <p:nvPr/>
        </p:nvSpPr>
        <p:spPr>
          <a:xfrm>
            <a:off x="465987" y="696754"/>
            <a:ext cx="4391025" cy="663950"/>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（二）实证检验</a:t>
            </a:r>
            <a:endParaRPr lang="en-US"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sym typeface="+mn-ea"/>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a:extLst>
              <a:ext uri="{FF2B5EF4-FFF2-40B4-BE49-F238E27FC236}">
                <a16:creationId xmlns:a16="http://schemas.microsoft.com/office/drawing/2014/main" id="{32F8D111-7C42-2317-9678-A3C56D8BCBFD}"/>
              </a:ext>
            </a:extLst>
          </p:cNvPr>
          <p:cNvSpPr>
            <a:spLocks noChangeArrowheads="1"/>
          </p:cNvSpPr>
          <p:nvPr/>
        </p:nvSpPr>
        <p:spPr bwMode="auto">
          <a:xfrm>
            <a:off x="699666" y="84478"/>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二、规模分配与要素分配关系</a:t>
            </a:r>
          </a:p>
        </p:txBody>
      </p:sp>
      <p:sp>
        <p:nvSpPr>
          <p:cNvPr id="2" name="Rectangle 1">
            <a:extLst>
              <a:ext uri="{FF2B5EF4-FFF2-40B4-BE49-F238E27FC236}">
                <a16:creationId xmlns:a16="http://schemas.microsoft.com/office/drawing/2014/main" id="{2B70F21B-9ABC-646F-659E-C17BFACC79D0}"/>
              </a:ext>
            </a:extLst>
          </p:cNvPr>
          <p:cNvSpPr>
            <a:spLocks noChangeArrowheads="1"/>
          </p:cNvSpPr>
          <p:nvPr/>
        </p:nvSpPr>
        <p:spPr bwMode="auto">
          <a:xfrm>
            <a:off x="465987" y="1456690"/>
            <a:ext cx="6887313"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048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612000" algn="l" defTabSz="914400" rtl="0" eaLnBrk="0" fontAlgn="base" latinLnBrk="0" hangingPunct="0">
              <a:lnSpc>
                <a:spcPct val="10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利用我国宏观经济数据，对上述论断进行经验检验。全国劳动份额SL使用省区收入法GDP数据测算，数据跨度为1978-2017年。全国基尼系数由官方数据和学者估算整合而得，时间跨度为1980-2022年（图6-9）。因此，二者共有的时间跨度为1980-2017年。</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612000" algn="l" defTabSz="914400" rtl="0" eaLnBrk="0" fontAlgn="base" latinLnBrk="0" hangingPunct="0">
              <a:lnSpc>
                <a:spcPct val="100000"/>
              </a:lnSpc>
              <a:spcBef>
                <a:spcPct val="0"/>
              </a:spcBef>
              <a:spcAft>
                <a:spcPct val="0"/>
              </a:spcAft>
              <a:buClrTx/>
              <a:buSzTx/>
              <a:buFontTx/>
              <a:buNone/>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图6-10显示：整体而言，我国劳动份额与基尼系数存在相反的变化趋势；1980-2017年，二者的相关系数为-0.843，这对前述理论判断提供初步支持。为更好检验要素分配对规模分配的影响，构建二次函数回归模型，估计结果如下：</a:t>
            </a:r>
            <a:endParaRPr kumimoji="0" lang="en-US"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endParaRPr>
          </a:p>
          <a:p>
            <a:pPr marL="0" marR="0" lvl="0" indent="612000" algn="l" defTabSz="914400" rtl="0" eaLnBrk="0" fontAlgn="base" latinLnBrk="0" hangingPunct="0">
              <a:lnSpc>
                <a:spcPct val="100000"/>
              </a:lnSpc>
              <a:spcBef>
                <a:spcPct val="0"/>
              </a:spcBef>
              <a:spcAft>
                <a:spcPct val="0"/>
              </a:spcAft>
              <a:buClrTx/>
              <a:buSzTx/>
              <a:buFontTx/>
              <a:buNone/>
              <a:tabLst/>
            </a:pPr>
            <a:endParaRPr lang="en-US" altLang="zh-CN" sz="2400" dirty="0">
              <a:latin typeface="华文楷体" panose="02010600040101010101" pitchFamily="2" charset="-122"/>
              <a:ea typeface="华文楷体" panose="02010600040101010101" pitchFamily="2" charset="-122"/>
              <a:cs typeface="Times New Roman" panose="02020603050405020304" pitchFamily="18" charset="0"/>
            </a:endParaRPr>
          </a:p>
          <a:p>
            <a:pPr marL="0" marR="0" lvl="0" indent="612000" algn="l" defTabSz="914400" rtl="0" eaLnBrk="0" fontAlgn="base" latinLnBrk="0" hangingPunct="0">
              <a:lnSpc>
                <a:spcPct val="100000"/>
              </a:lnSpc>
              <a:spcBef>
                <a:spcPct val="0"/>
              </a:spcBef>
              <a:spcAft>
                <a:spcPct val="0"/>
              </a:spcAft>
              <a:buClrTx/>
              <a:buSzTx/>
              <a:buFontTx/>
              <a:buNone/>
              <a:tabLst/>
            </a:pP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p:txBody>
      </p:sp>
      <p:pic>
        <p:nvPicPr>
          <p:cNvPr id="1026" name="Picture 2">
            <a:extLst>
              <a:ext uri="{FF2B5EF4-FFF2-40B4-BE49-F238E27FC236}">
                <a16:creationId xmlns:a16="http://schemas.microsoft.com/office/drawing/2014/main" id="{83EE0A01-76CF-969F-DBD2-EBFB416481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895" y="5589760"/>
            <a:ext cx="6069467" cy="954107"/>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a:extLst>
              <a:ext uri="{FF2B5EF4-FFF2-40B4-BE49-F238E27FC236}">
                <a16:creationId xmlns:a16="http://schemas.microsoft.com/office/drawing/2014/main" id="{022BA649-14FD-E417-9857-F2B6D3308CC3}"/>
              </a:ext>
            </a:extLst>
          </p:cNvPr>
          <p:cNvSpPr txBox="1"/>
          <p:nvPr/>
        </p:nvSpPr>
        <p:spPr>
          <a:xfrm>
            <a:off x="6499792" y="5386469"/>
            <a:ext cx="1266825" cy="954107"/>
          </a:xfrm>
          <a:prstGeom prst="rect">
            <a:avLst/>
          </a:prstGeom>
          <a:noFill/>
        </p:spPr>
        <p:txBody>
          <a:bodyPr wrap="square" rtlCol="0">
            <a:spAutoFit/>
          </a:bodyPr>
          <a:lstStyle/>
          <a:p>
            <a:r>
              <a:rPr lang="zh-CN" altLang="zh-CN" dirty="0">
                <a:latin typeface="华文楷体" panose="02010600040101010101" pitchFamily="2" charset="-122"/>
                <a:ea typeface="华文楷体" panose="02010600040101010101" pitchFamily="2" charset="-122"/>
                <a:cs typeface="Times New Roman" panose="02020603050405020304" pitchFamily="18" charset="0"/>
              </a:rPr>
              <a:t>                                                           </a:t>
            </a:r>
            <a:r>
              <a:rPr lang="zh-CN" altLang="zh-CN" sz="2000" dirty="0">
                <a:latin typeface="华文楷体" panose="02010600040101010101" pitchFamily="2" charset="-122"/>
                <a:ea typeface="华文楷体" panose="02010600040101010101" pitchFamily="2" charset="-122"/>
                <a:cs typeface="Times New Roman" panose="02020603050405020304" pitchFamily="18" charset="0"/>
              </a:rPr>
              <a:t>（6.12）</a:t>
            </a:r>
            <a:endParaRPr lang="zh-CN" altLang="en-US" dirty="0"/>
          </a:p>
        </p:txBody>
      </p:sp>
      <p:pic>
        <p:nvPicPr>
          <p:cNvPr id="7" name="图片 6">
            <a:extLst>
              <a:ext uri="{FF2B5EF4-FFF2-40B4-BE49-F238E27FC236}">
                <a16:creationId xmlns:a16="http://schemas.microsoft.com/office/drawing/2014/main" id="{6E64381A-DF1A-F56A-BA46-C7E3E5B918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7353300" y="1135485"/>
            <a:ext cx="4838701" cy="4587029"/>
          </a:xfrm>
          <a:prstGeom prst="rect">
            <a:avLst/>
          </a:prstGeom>
          <a:noFill/>
          <a:ln>
            <a:noFill/>
          </a:ln>
        </p:spPr>
      </p:pic>
      <p:sp>
        <p:nvSpPr>
          <p:cNvPr id="9" name="文本框 8">
            <a:extLst>
              <a:ext uri="{FF2B5EF4-FFF2-40B4-BE49-F238E27FC236}">
                <a16:creationId xmlns:a16="http://schemas.microsoft.com/office/drawing/2014/main" id="{7C362602-0C4A-EA02-F3BB-777FF6592C69}"/>
              </a:ext>
            </a:extLst>
          </p:cNvPr>
          <p:cNvSpPr txBox="1"/>
          <p:nvPr/>
        </p:nvSpPr>
        <p:spPr>
          <a:xfrm>
            <a:off x="6868673" y="5705165"/>
            <a:ext cx="6172200" cy="338554"/>
          </a:xfrm>
          <a:prstGeom prst="rect">
            <a:avLst/>
          </a:prstGeom>
          <a:noFill/>
        </p:spPr>
        <p:txBody>
          <a:bodyPr wrap="square">
            <a:spAutoFit/>
          </a:bodyPr>
          <a:lstStyle/>
          <a:p>
            <a:pPr marL="0" marR="0" algn="ctr">
              <a:spcAft>
                <a:spcPts val="780"/>
              </a:spcAft>
              <a:buNone/>
            </a:pPr>
            <a:r>
              <a:rPr lang="zh-CN" altLang="en-US" sz="1600" b="1" kern="100" dirty="0">
                <a:effectLst/>
                <a:latin typeface="宋体" panose="02010600030101010101" pitchFamily="2" charset="-122"/>
                <a:ea typeface="宋体" panose="02010600030101010101" pitchFamily="2" charset="-122"/>
              </a:rPr>
              <a:t>图</a:t>
            </a:r>
            <a:r>
              <a:rPr lang="en-US" altLang="zh-CN" sz="1600" b="1" kern="100" dirty="0">
                <a:effectLst/>
                <a:latin typeface="Times New Roman" panose="02020603050405020304" pitchFamily="18" charset="0"/>
                <a:ea typeface="宋体" panose="02010600030101010101" pitchFamily="2" charset="-122"/>
              </a:rPr>
              <a:t>6</a:t>
            </a:r>
            <a:r>
              <a:rPr lang="en-US" altLang="zh-CN" sz="1600" b="1"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600" b="1" kern="100" dirty="0">
                <a:effectLst/>
                <a:latin typeface="Times New Roman" panose="02020603050405020304" pitchFamily="18" charset="0"/>
                <a:ea typeface="宋体" panose="02010600030101010101" pitchFamily="2" charset="-122"/>
              </a:rPr>
              <a:t>10  </a:t>
            </a:r>
            <a:r>
              <a:rPr lang="zh-CN" altLang="en-US" sz="1600" b="1" kern="100" dirty="0">
                <a:effectLst/>
                <a:latin typeface="宋体" panose="02010600030101010101" pitchFamily="2" charset="-122"/>
                <a:ea typeface="宋体" panose="02010600030101010101" pitchFamily="2" charset="-122"/>
                <a:cs typeface="Times New Roman" panose="02020603050405020304" pitchFamily="18" charset="0"/>
              </a:rPr>
              <a:t>中国劳动份额</a:t>
            </a:r>
            <a:r>
              <a:rPr lang="zh-CN" altLang="en-US" sz="1600" b="1" kern="100" dirty="0">
                <a:effectLst/>
                <a:latin typeface="宋体" panose="02010600030101010101" pitchFamily="2" charset="-122"/>
                <a:ea typeface="宋体" panose="02010600030101010101" pitchFamily="2" charset="-122"/>
              </a:rPr>
              <a:t>与基尼系数</a:t>
            </a:r>
            <a:r>
              <a:rPr lang="zh-CN" altLang="en-US" sz="1600" b="1" kern="100" dirty="0">
                <a:effectLst/>
                <a:latin typeface="宋体" panose="02010600030101010101" pitchFamily="2" charset="-122"/>
                <a:ea typeface="宋体" panose="02010600030101010101" pitchFamily="2" charset="-122"/>
                <a:cs typeface="Times New Roman" panose="02020603050405020304" pitchFamily="18" charset="0"/>
              </a:rPr>
              <a:t>变化</a:t>
            </a:r>
            <a:r>
              <a:rPr lang="zh-CN" altLang="en-US" sz="1600" b="1" kern="100" dirty="0">
                <a:effectLst/>
                <a:latin typeface="宋体" panose="02010600030101010101" pitchFamily="2" charset="-122"/>
                <a:ea typeface="宋体" panose="02010600030101010101" pitchFamily="2" charset="-122"/>
              </a:rPr>
              <a:t>趋势</a:t>
            </a:r>
            <a:r>
              <a:rPr lang="zh-CN" altLang="en-US" sz="1600" b="1" kern="100" dirty="0">
                <a:effectLst/>
                <a:latin typeface="宋体" panose="02010600030101010101" pitchFamily="2" charset="-122"/>
                <a:ea typeface="宋体" panose="02010600030101010101" pitchFamily="2" charset="-122"/>
                <a:cs typeface="Times New Roman" panose="02020603050405020304" pitchFamily="18" charset="0"/>
              </a:rPr>
              <a:t>比较</a:t>
            </a:r>
            <a:endParaRPr lang="zh-CN" altLang="en-US" sz="16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348980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 calcmode="lin" valueType="num">
                                      <p:cBhvr additive="base">
                                        <p:cTn id="11" dur="500" fill="hold"/>
                                        <p:tgtEl>
                                          <p:spTgt spid="1026"/>
                                        </p:tgtEl>
                                        <p:attrNameLst>
                                          <p:attrName>ppt_x</p:attrName>
                                        </p:attrNameLst>
                                      </p:cBhvr>
                                      <p:tavLst>
                                        <p:tav tm="0">
                                          <p:val>
                                            <p:strVal val="#ppt_x"/>
                                          </p:val>
                                        </p:tav>
                                        <p:tav tm="100000">
                                          <p:val>
                                            <p:strVal val="#ppt_x"/>
                                          </p:val>
                                        </p:tav>
                                      </p:tavLst>
                                    </p:anim>
                                    <p:anim calcmode="lin" valueType="num">
                                      <p:cBhvr additive="base">
                                        <p:cTn id="12" dur="500" fill="hold"/>
                                        <p:tgtEl>
                                          <p:spTgt spid="102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482C3-BFFC-DF2E-EA88-B306B39E03D9}"/>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98CA2E98-CA50-A75B-6823-A607855468D2}"/>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0CCC97A2-EC12-9BB2-A2F6-B6A4851ED54D}"/>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FA2FA655-AE37-7A7D-564B-7CF2E4E26F7A}"/>
              </a:ext>
            </a:extLst>
          </p:cNvPr>
          <p:cNvSpPr txBox="1"/>
          <p:nvPr/>
        </p:nvSpPr>
        <p:spPr>
          <a:xfrm>
            <a:off x="861591" y="771525"/>
            <a:ext cx="4391025" cy="663950"/>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（二）实证检验</a:t>
            </a:r>
            <a:endParaRPr lang="en-US"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sym typeface="+mn-ea"/>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a:extLst>
              <a:ext uri="{FF2B5EF4-FFF2-40B4-BE49-F238E27FC236}">
                <a16:creationId xmlns:a16="http://schemas.microsoft.com/office/drawing/2014/main" id="{4687F922-25C9-18BE-BBCB-A615031C03D2}"/>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二、规模分配与要素分配关系</a:t>
            </a:r>
          </a:p>
        </p:txBody>
      </p:sp>
      <p:sp>
        <p:nvSpPr>
          <p:cNvPr id="4" name="文本框 3">
            <a:extLst>
              <a:ext uri="{FF2B5EF4-FFF2-40B4-BE49-F238E27FC236}">
                <a16:creationId xmlns:a16="http://schemas.microsoft.com/office/drawing/2014/main" id="{C4E200D9-6634-8BDF-8C1D-023E2C4B651F}"/>
              </a:ext>
            </a:extLst>
          </p:cNvPr>
          <p:cNvSpPr txBox="1"/>
          <p:nvPr/>
        </p:nvSpPr>
        <p:spPr>
          <a:xfrm>
            <a:off x="695326" y="1435474"/>
            <a:ext cx="6515100" cy="4859344"/>
          </a:xfrm>
          <a:prstGeom prst="rect">
            <a:avLst/>
          </a:prstGeom>
          <a:noFill/>
        </p:spPr>
        <p:txBody>
          <a:bodyPr wrap="square">
            <a:spAutoFit/>
          </a:bodyPr>
          <a:lstStyle/>
          <a:p>
            <a:pPr marL="0" marR="0" indent="612000" algn="just">
              <a:lnSpc>
                <a:spcPct val="130000"/>
              </a:lnSpc>
              <a:buNone/>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模型</a:t>
            </a:r>
            <a:r>
              <a:rPr lang="zh-CN" altLang="en-US" sz="2400" kern="100" dirty="0">
                <a:effectLst/>
                <a:latin typeface="华文楷体" panose="02010600040101010101" pitchFamily="2" charset="-122"/>
                <a:ea typeface="华文楷体" panose="02010600040101010101" pitchFamily="2" charset="-122"/>
              </a:rPr>
              <a:t>调整后</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拟合优度</a:t>
            </a:r>
            <a:r>
              <a:rPr lang="zh-CN" altLang="en-US" sz="2400" kern="100" dirty="0">
                <a:effectLst/>
                <a:latin typeface="华文楷体" panose="02010600040101010101" pitchFamily="2" charset="-122"/>
                <a:ea typeface="华文楷体" panose="02010600040101010101" pitchFamily="2" charset="-122"/>
              </a:rPr>
              <a:t>为</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0.</a:t>
            </a:r>
            <a:r>
              <a:rPr lang="en-US" altLang="zh-CN" sz="2400" kern="100" dirty="0">
                <a:effectLst/>
                <a:latin typeface="华文楷体" panose="02010600040101010101" pitchFamily="2" charset="-122"/>
                <a:ea typeface="华文楷体" panose="02010600040101010101" pitchFamily="2" charset="-122"/>
              </a:rPr>
              <a:t>7</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92</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已</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用</a:t>
            </a:r>
            <a:r>
              <a:rPr lang="en-US" altLang="zh-CN" sz="2400" kern="100" dirty="0">
                <a:effectLst/>
                <a:latin typeface="华文楷体" panose="02010600040101010101" pitchFamily="2" charset="-122"/>
                <a:ea typeface="华文楷体" panose="02010600040101010101" pitchFamily="2" charset="-122"/>
              </a:rPr>
              <a:t>HAC</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稳健</a:t>
            </a:r>
            <a:r>
              <a:rPr lang="zh-CN" altLang="en-US" sz="2400" kern="100" dirty="0">
                <a:effectLst/>
                <a:latin typeface="华文楷体" panose="02010600040101010101" pitchFamily="2" charset="-122"/>
                <a:ea typeface="华文楷体" panose="02010600040101010101" pitchFamily="2" charset="-122"/>
              </a:rPr>
              <a:t>标准误方法消除自相关</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的</a:t>
            </a:r>
            <a:r>
              <a:rPr lang="zh-CN" altLang="en-US" sz="2400" kern="100" dirty="0">
                <a:effectLst/>
                <a:latin typeface="华文楷体" panose="02010600040101010101" pitchFamily="2" charset="-122"/>
                <a:ea typeface="华文楷体" panose="02010600040101010101" pitchFamily="2" charset="-122"/>
              </a:rPr>
              <a:t>影响</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endParaRPr lang="zh-CN" altLang="en-US" sz="2400" kern="100" dirty="0">
              <a:effectLst/>
              <a:latin typeface="华文楷体" panose="02010600040101010101" pitchFamily="2" charset="-122"/>
              <a:ea typeface="华文楷体" panose="02010600040101010101" pitchFamily="2" charset="-122"/>
            </a:endParaRPr>
          </a:p>
          <a:p>
            <a:pPr marL="0" marR="0" indent="612000" algn="just">
              <a:lnSpc>
                <a:spcPct val="130000"/>
              </a:lnSpc>
              <a:buNone/>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为</a:t>
            </a:r>
            <a:r>
              <a:rPr lang="zh-CN" altLang="en-US" sz="2400" kern="100" dirty="0">
                <a:effectLst/>
                <a:latin typeface="华文楷体" panose="02010600040101010101" pitchFamily="2" charset="-122"/>
                <a:ea typeface="华文楷体" panose="02010600040101010101" pitchFamily="2" charset="-122"/>
              </a:rPr>
              <a:t>清晰展示二者关系，</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将基尼系数</a:t>
            </a:r>
            <a:r>
              <a:rPr lang="zh-CN" altLang="en-US" sz="2400" kern="100" dirty="0">
                <a:effectLst/>
                <a:latin typeface="华文楷体" panose="02010600040101010101" pitchFamily="2" charset="-122"/>
                <a:ea typeface="华文楷体" panose="02010600040101010101" pitchFamily="2" charset="-122"/>
              </a:rPr>
              <a:t>实际值</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G</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及</a:t>
            </a:r>
            <a:r>
              <a:rPr lang="zh-CN" altLang="en-US" sz="2400" kern="100" dirty="0">
                <a:effectLst/>
                <a:latin typeface="华文楷体" panose="02010600040101010101" pitchFamily="2" charset="-122"/>
                <a:ea typeface="华文楷体" panose="02010600040101010101" pitchFamily="2" charset="-122"/>
              </a:rPr>
              <a:t>拟合值</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G</a:t>
            </a:r>
            <a:r>
              <a:rPr lang="en-US" altLang="zh-CN" sz="2400" kern="100" dirty="0">
                <a:effectLst/>
                <a:latin typeface="华文楷体" panose="02010600040101010101" pitchFamily="2" charset="-122"/>
                <a:ea typeface="华文楷体" panose="02010600040101010101" pitchFamily="2" charset="-122"/>
              </a:rPr>
              <a:t>INIF</a:t>
            </a:r>
            <a:r>
              <a:rPr lang="zh-CN" altLang="en-US" sz="2400" kern="100" dirty="0">
                <a:effectLst/>
                <a:latin typeface="华文楷体" panose="02010600040101010101" pitchFamily="2" charset="-122"/>
                <a:ea typeface="华文楷体" panose="02010600040101010101" pitchFamily="2" charset="-122"/>
              </a:rPr>
              <a:t>，分别与</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SL</a:t>
            </a:r>
            <a:r>
              <a:rPr lang="zh-CN" altLang="en-US" sz="2400" kern="100" dirty="0">
                <a:effectLst/>
                <a:latin typeface="华文楷体" panose="02010600040101010101" pitchFamily="2" charset="-122"/>
                <a:ea typeface="华文楷体" panose="02010600040101010101" pitchFamily="2" charset="-122"/>
              </a:rPr>
              <a:t>绘制散点图。</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图</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6-11</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显示</a:t>
            </a:r>
            <a:r>
              <a:rPr lang="zh-CN" altLang="en-US"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基尼</a:t>
            </a:r>
            <a:r>
              <a:rPr lang="zh-CN" altLang="en-US" sz="2400" kern="100" dirty="0">
                <a:effectLst/>
                <a:latin typeface="华文楷体" panose="02010600040101010101" pitchFamily="2" charset="-122"/>
                <a:ea typeface="华文楷体" panose="02010600040101010101" pitchFamily="2" charset="-122"/>
              </a:rPr>
              <a:t>系数随劳动份额</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提高</a:t>
            </a:r>
            <a:r>
              <a:rPr lang="zh-CN" altLang="en-US" sz="2400" kern="100" dirty="0">
                <a:effectLst/>
                <a:latin typeface="华文楷体" panose="02010600040101010101" pitchFamily="2" charset="-122"/>
                <a:ea typeface="华文楷体" panose="02010600040101010101" pitchFamily="2" charset="-122"/>
              </a:rPr>
              <a:t>而</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加速</a:t>
            </a:r>
            <a:r>
              <a:rPr lang="zh-CN" altLang="en-US" sz="2400" kern="100" dirty="0">
                <a:effectLst/>
                <a:latin typeface="华文楷体" panose="02010600040101010101" pitchFamily="2" charset="-122"/>
                <a:ea typeface="华文楷体" panose="02010600040101010101" pitchFamily="2" charset="-122"/>
              </a:rPr>
              <a:t>下降</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，二次</a:t>
            </a:r>
            <a:r>
              <a:rPr lang="zh-CN" altLang="en-US" sz="2400" kern="100" dirty="0">
                <a:effectLst/>
                <a:latin typeface="华文楷体" panose="02010600040101010101" pitchFamily="2" charset="-122"/>
                <a:ea typeface="华文楷体" panose="02010600040101010101" pitchFamily="2" charset="-122"/>
              </a:rPr>
              <a:t>函数拟合</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效果</a:t>
            </a:r>
            <a:r>
              <a:rPr lang="zh-CN" altLang="en-US" sz="2400" kern="100" dirty="0">
                <a:effectLst/>
                <a:latin typeface="华文楷体" panose="02010600040101010101" pitchFamily="2" charset="-122"/>
                <a:ea typeface="华文楷体" panose="02010600040101010101" pitchFamily="2" charset="-122"/>
              </a:rPr>
              <a:t>良好。</a:t>
            </a:r>
          </a:p>
          <a:p>
            <a:pPr marL="0" marR="0" indent="612000" algn="just">
              <a:lnSpc>
                <a:spcPct val="130000"/>
              </a:lnSpc>
              <a:buNone/>
              <a:tabLst>
                <a:tab pos="914400" algn="l"/>
              </a:tabLst>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据此</a:t>
            </a:r>
            <a:r>
              <a:rPr lang="zh-CN" altLang="en-US" sz="2400" kern="100" dirty="0">
                <a:effectLst/>
                <a:latin typeface="华文楷体" panose="02010600040101010101" pitchFamily="2" charset="-122"/>
                <a:ea typeface="华文楷体" panose="02010600040101010101" pitchFamily="2" charset="-122"/>
              </a:rPr>
              <a:t>计算，</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基尼系数极大值</a:t>
            </a:r>
            <a:r>
              <a:rPr lang="zh-CN" altLang="en-US" sz="2400" kern="100" dirty="0">
                <a:effectLst/>
                <a:latin typeface="华文楷体" panose="02010600040101010101" pitchFamily="2" charset="-122"/>
                <a:ea typeface="华文楷体" panose="02010600040101010101" pitchFamily="2" charset="-122"/>
              </a:rPr>
              <a:t>为</a:t>
            </a:r>
            <a:r>
              <a:rPr lang="en-US" altLang="zh-CN" sz="2400" kern="100" dirty="0">
                <a:effectLst/>
                <a:latin typeface="华文楷体" panose="02010600040101010101" pitchFamily="2" charset="-122"/>
                <a:ea typeface="华文楷体" panose="02010600040101010101" pitchFamily="2" charset="-122"/>
              </a:rPr>
              <a:t>0.492</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，对应的</a:t>
            </a:r>
            <a:r>
              <a:rPr lang="en-US" altLang="zh-CN" sz="2400" kern="100" dirty="0">
                <a:effectLst/>
                <a:latin typeface="华文楷体" panose="02010600040101010101" pitchFamily="2" charset="-122"/>
                <a:ea typeface="华文楷体" panose="02010600040101010101" pitchFamily="2" charset="-122"/>
              </a:rPr>
              <a:t>SL</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为</a:t>
            </a:r>
            <a:r>
              <a:rPr lang="en-US" altLang="zh-CN" sz="2400" kern="100" dirty="0">
                <a:effectLst/>
                <a:latin typeface="华文楷体" panose="02010600040101010101" pitchFamily="2" charset="-122"/>
                <a:ea typeface="华文楷体" panose="02010600040101010101" pitchFamily="2" charset="-122"/>
              </a:rPr>
              <a:t>0.505</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，这与</a:t>
            </a:r>
            <a:r>
              <a:rPr lang="zh-CN" altLang="en-US" sz="2400" kern="100" dirty="0">
                <a:effectLst/>
                <a:latin typeface="华文楷体" panose="02010600040101010101" pitchFamily="2" charset="-122"/>
                <a:ea typeface="华文楷体" panose="02010600040101010101" pitchFamily="2" charset="-122"/>
              </a:rPr>
              <a:t>我国</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实际</a:t>
            </a:r>
            <a:r>
              <a:rPr lang="zh-CN" altLang="en-US" sz="2400" kern="100" dirty="0">
                <a:effectLst/>
                <a:latin typeface="华文楷体" panose="02010600040101010101" pitchFamily="2" charset="-122"/>
                <a:ea typeface="华文楷体" panose="02010600040101010101" pitchFamily="2" charset="-122"/>
              </a:rPr>
              <a:t>统计数据高度契合</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。在</a:t>
            </a:r>
            <a:r>
              <a:rPr lang="zh-CN" altLang="en-US" sz="2400" kern="100" dirty="0">
                <a:effectLst/>
                <a:latin typeface="华文楷体" panose="02010600040101010101" pitchFamily="2" charset="-122"/>
                <a:ea typeface="华文楷体" panose="02010600040101010101" pitchFamily="2" charset="-122"/>
              </a:rPr>
              <a:t>共同富裕政策推动下，</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伴随</a:t>
            </a:r>
            <a:r>
              <a:rPr lang="zh-CN" altLang="en-US" sz="2400" kern="100" dirty="0">
                <a:effectLst/>
                <a:latin typeface="华文楷体" panose="02010600040101010101" pitchFamily="2" charset="-122"/>
                <a:ea typeface="华文楷体" panose="02010600040101010101" pitchFamily="2" charset="-122"/>
              </a:rPr>
              <a:t>我国劳动份额</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稳中渐</a:t>
            </a:r>
            <a:r>
              <a:rPr lang="zh-CN" altLang="en-US" sz="2400" kern="100" dirty="0">
                <a:effectLst/>
                <a:latin typeface="华文楷体" panose="02010600040101010101" pitchFamily="2" charset="-122"/>
                <a:ea typeface="华文楷体" panose="02010600040101010101" pitchFamily="2" charset="-122"/>
              </a:rPr>
              <a:t>升</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基尼系数</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相应</a:t>
            </a:r>
            <a:r>
              <a:rPr lang="zh-CN" altLang="en-US" sz="2400" kern="100" dirty="0">
                <a:effectLst/>
                <a:latin typeface="华文楷体" panose="02010600040101010101" pitchFamily="2" charset="-122"/>
                <a:ea typeface="华文楷体" panose="02010600040101010101" pitchFamily="2" charset="-122"/>
              </a:rPr>
              <a:t>下降。</a:t>
            </a:r>
          </a:p>
        </p:txBody>
      </p:sp>
      <p:pic>
        <p:nvPicPr>
          <p:cNvPr id="7" name="图片 6">
            <a:extLst>
              <a:ext uri="{FF2B5EF4-FFF2-40B4-BE49-F238E27FC236}">
                <a16:creationId xmlns:a16="http://schemas.microsoft.com/office/drawing/2014/main" id="{E809DE89-F6B7-8800-D2E2-39D8F44524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7467600" y="732046"/>
            <a:ext cx="4724400" cy="5393907"/>
          </a:xfrm>
          <a:prstGeom prst="rect">
            <a:avLst/>
          </a:prstGeom>
          <a:noFill/>
          <a:ln>
            <a:noFill/>
          </a:ln>
        </p:spPr>
      </p:pic>
      <p:sp>
        <p:nvSpPr>
          <p:cNvPr id="9" name="文本框 8">
            <a:extLst>
              <a:ext uri="{FF2B5EF4-FFF2-40B4-BE49-F238E27FC236}">
                <a16:creationId xmlns:a16="http://schemas.microsoft.com/office/drawing/2014/main" id="{DAF07584-D82F-3742-3061-CBF5714FBCF6}"/>
              </a:ext>
            </a:extLst>
          </p:cNvPr>
          <p:cNvSpPr txBox="1"/>
          <p:nvPr/>
        </p:nvSpPr>
        <p:spPr>
          <a:xfrm>
            <a:off x="6805613" y="6147168"/>
            <a:ext cx="6219824" cy="369332"/>
          </a:xfrm>
          <a:prstGeom prst="rect">
            <a:avLst/>
          </a:prstGeom>
          <a:noFill/>
        </p:spPr>
        <p:txBody>
          <a:bodyPr wrap="square">
            <a:spAutoFit/>
          </a:bodyPr>
          <a:lstStyle/>
          <a:p>
            <a:pPr marL="0" marR="0" algn="ctr">
              <a:spcAft>
                <a:spcPts val="780"/>
              </a:spcAft>
              <a:buNone/>
            </a:pPr>
            <a:r>
              <a:rPr lang="zh-CN" altLang="en-US" sz="1800" b="1" kern="100" dirty="0">
                <a:effectLst/>
                <a:latin typeface="宋体" panose="02010600030101010101" pitchFamily="2" charset="-122"/>
                <a:ea typeface="宋体" panose="02010600030101010101" pitchFamily="2" charset="-122"/>
              </a:rPr>
              <a:t>图</a:t>
            </a:r>
            <a:r>
              <a:rPr lang="en-US" altLang="zh-CN" sz="1800" b="1" kern="100" dirty="0">
                <a:effectLst/>
                <a:latin typeface="Times New Roman" panose="02020603050405020304" pitchFamily="18" charset="0"/>
                <a:ea typeface="宋体" panose="02010600030101010101" pitchFamily="2" charset="-122"/>
              </a:rPr>
              <a:t>6</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800" b="1" kern="100" dirty="0">
                <a:effectLst/>
                <a:latin typeface="Times New Roman" panose="02020603050405020304" pitchFamily="18" charset="0"/>
                <a:ea typeface="宋体" panose="02010600030101010101" pitchFamily="2" charset="-122"/>
              </a:rPr>
              <a:t>11  </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中国基尼</a:t>
            </a:r>
            <a:r>
              <a:rPr lang="zh-CN" altLang="en-US" sz="1800" b="1" kern="100" dirty="0">
                <a:effectLst/>
                <a:latin typeface="宋体" panose="02010600030101010101" pitchFamily="2" charset="-122"/>
                <a:ea typeface="宋体" panose="02010600030101010101" pitchFamily="2" charset="-122"/>
              </a:rPr>
              <a:t>系数</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随劳动份额的变化</a:t>
            </a:r>
            <a:r>
              <a:rPr lang="zh-CN" altLang="en-US" sz="1800" b="1" kern="100" dirty="0">
                <a:effectLst/>
                <a:latin typeface="宋体" panose="02010600030101010101" pitchFamily="2" charset="-122"/>
                <a:ea typeface="宋体" panose="02010600030101010101" pitchFamily="2" charset="-122"/>
              </a:rPr>
              <a:t>模式</a:t>
            </a:r>
            <a:endParaRPr lang="zh-CN" altLang="en-US" sz="18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2391976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EAD368-0980-5B8F-D024-8F540C5FE86D}"/>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7B24975A-0E4E-EED3-E4E5-CCBBE5D348C8}"/>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F4661404-CDC1-7342-2B80-984114269882}"/>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877DC1A1-3530-D0F4-C120-2B202A5FBBDA}"/>
              </a:ext>
            </a:extLst>
          </p:cNvPr>
          <p:cNvSpPr txBox="1"/>
          <p:nvPr/>
        </p:nvSpPr>
        <p:spPr>
          <a:xfrm>
            <a:off x="957684" y="1036956"/>
            <a:ext cx="10985292" cy="934720"/>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（一）理论模型</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a:extLst>
              <a:ext uri="{FF2B5EF4-FFF2-40B4-BE49-F238E27FC236}">
                <a16:creationId xmlns:a16="http://schemas.microsoft.com/office/drawing/2014/main" id="{71E866F3-1741-A3D7-36FA-F6A8D13ACF54}"/>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三、规模分配与经济增长关系</a:t>
            </a:r>
          </a:p>
        </p:txBody>
      </p:sp>
      <p:sp>
        <p:nvSpPr>
          <p:cNvPr id="4" name="文本框 3">
            <a:extLst>
              <a:ext uri="{FF2B5EF4-FFF2-40B4-BE49-F238E27FC236}">
                <a16:creationId xmlns:a16="http://schemas.microsoft.com/office/drawing/2014/main" id="{91C54B55-3CE3-1365-FAF5-F40CD3647B43}"/>
              </a:ext>
            </a:extLst>
          </p:cNvPr>
          <p:cNvSpPr txBox="1"/>
          <p:nvPr/>
        </p:nvSpPr>
        <p:spPr>
          <a:xfrm>
            <a:off x="957684" y="1971676"/>
            <a:ext cx="10592539" cy="3363549"/>
          </a:xfrm>
          <a:prstGeom prst="rect">
            <a:avLst/>
          </a:prstGeom>
          <a:noFill/>
        </p:spPr>
        <p:txBody>
          <a:bodyPr wrap="square">
            <a:spAutoFit/>
          </a:bodyPr>
          <a:lstStyle/>
          <a:p>
            <a:pPr indent="612000">
              <a:lnSpc>
                <a:spcPct val="150000"/>
              </a:lnSpc>
            </a:pPr>
            <a:r>
              <a:rPr lang="zh-CN" altLang="en-US" sz="2400" dirty="0">
                <a:latin typeface="华文楷体" panose="02010600040101010101" pitchFamily="2" charset="-122"/>
                <a:ea typeface="华文楷体" panose="02010600040101010101" pitchFamily="2" charset="-122"/>
              </a:rPr>
              <a:t>收入差距与经济发展也存在紧密联系，其中最著名的研究为库兹涅茨的倒</a:t>
            </a:r>
            <a:r>
              <a:rPr lang="en-US" altLang="zh-CN" sz="2400" dirty="0">
                <a:latin typeface="华文楷体" panose="02010600040101010101" pitchFamily="2" charset="-122"/>
                <a:ea typeface="华文楷体" panose="02010600040101010101" pitchFamily="2" charset="-122"/>
              </a:rPr>
              <a:t>U</a:t>
            </a:r>
            <a:r>
              <a:rPr lang="zh-CN" altLang="en-US" sz="2400" dirty="0">
                <a:latin typeface="华文楷体" panose="02010600040101010101" pitchFamily="2" charset="-122"/>
                <a:ea typeface="华文楷体" panose="02010600040101010101" pitchFamily="2" charset="-122"/>
              </a:rPr>
              <a:t>理论。该理论由</a:t>
            </a:r>
            <a:r>
              <a:rPr lang="en-US" altLang="zh-CN" sz="2400" dirty="0">
                <a:latin typeface="华文楷体" panose="02010600040101010101" pitchFamily="2" charset="-122"/>
                <a:ea typeface="华文楷体" panose="02010600040101010101" pitchFamily="2" charset="-122"/>
              </a:rPr>
              <a:t>S Kuznets</a:t>
            </a:r>
            <a:r>
              <a:rPr lang="zh-CN" altLang="en-US" sz="2400" dirty="0">
                <a:latin typeface="华文楷体" panose="02010600040101010101" pitchFamily="2" charset="-122"/>
                <a:ea typeface="华文楷体" panose="02010600040101010101" pitchFamily="2" charset="-122"/>
              </a:rPr>
              <a:t>在</a:t>
            </a:r>
            <a:r>
              <a:rPr lang="en-US" altLang="zh-CN" sz="2400" dirty="0">
                <a:latin typeface="华文楷体" panose="02010600040101010101" pitchFamily="2" charset="-122"/>
                <a:ea typeface="华文楷体" panose="02010600040101010101" pitchFamily="2" charset="-122"/>
              </a:rPr>
              <a:t>1955</a:t>
            </a:r>
            <a:r>
              <a:rPr lang="zh-CN" altLang="en-US" sz="2400" dirty="0">
                <a:latin typeface="华文楷体" panose="02010600040101010101" pitchFamily="2" charset="-122"/>
                <a:ea typeface="华文楷体" panose="02010600040101010101" pitchFamily="2" charset="-122"/>
              </a:rPr>
              <a:t>年美国经济学会的演讲中提出：经济增长早期阶段，随着人均收入增加，收入差距逐渐扩大；然后有一段稳定期；后期阶段，收入差距随人均收入增加而缩小。因此，收入分配差距长期变动轨迹是一条倒</a:t>
            </a:r>
            <a:r>
              <a:rPr lang="en-US" altLang="zh-CN" sz="2400" dirty="0">
                <a:latin typeface="华文楷体" panose="02010600040101010101" pitchFamily="2" charset="-122"/>
                <a:ea typeface="华文楷体" panose="02010600040101010101" pitchFamily="2" charset="-122"/>
              </a:rPr>
              <a:t>U</a:t>
            </a:r>
            <a:r>
              <a:rPr lang="zh-CN" altLang="en-US" sz="2400" dirty="0">
                <a:latin typeface="华文楷体" panose="02010600040101010101" pitchFamily="2" charset="-122"/>
                <a:ea typeface="华文楷体" panose="02010600040101010101" pitchFamily="2" charset="-122"/>
              </a:rPr>
              <a:t>曲线。</a:t>
            </a:r>
            <a:r>
              <a:rPr lang="en-US" altLang="zh-CN" sz="2400" dirty="0">
                <a:latin typeface="华文楷体" panose="02010600040101010101" pitchFamily="2" charset="-122"/>
                <a:ea typeface="华文楷体" panose="02010600040101010101" pitchFamily="2" charset="-122"/>
              </a:rPr>
              <a:t>Kuznets</a:t>
            </a:r>
            <a:r>
              <a:rPr lang="zh-CN" altLang="en-US"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1955</a:t>
            </a:r>
            <a:r>
              <a:rPr lang="zh-CN" altLang="en-US"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1963</a:t>
            </a:r>
            <a:r>
              <a:rPr lang="zh-CN" altLang="en-US"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1973</a:t>
            </a:r>
            <a:r>
              <a:rPr lang="zh-CN" altLang="en-US" sz="2400" dirty="0">
                <a:latin typeface="华文楷体" panose="02010600040101010101" pitchFamily="2" charset="-122"/>
                <a:ea typeface="华文楷体" panose="02010600040101010101" pitchFamily="2" charset="-122"/>
              </a:rPr>
              <a:t>）利用多国统计资料对其进行检验，此后有众多经验研究支持这一理论假说。</a:t>
            </a:r>
          </a:p>
        </p:txBody>
      </p:sp>
    </p:spTree>
    <p:extLst>
      <p:ext uri="{BB962C8B-B14F-4D97-AF65-F5344CB8AC3E}">
        <p14:creationId xmlns:p14="http://schemas.microsoft.com/office/powerpoint/2010/main" val="2073583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EE7CF7-F1F8-EBBD-177D-0514FE93E64D}"/>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85BED8E9-AE1A-BB3B-DC1D-B0DFEB9144A8}"/>
              </a:ext>
            </a:extLst>
          </p:cNvPr>
          <p:cNvSpPr>
            <a:spLocks noChangeArrowheads="1"/>
          </p:cNvSpPr>
          <p:nvPr/>
        </p:nvSpPr>
        <p:spPr bwMode="auto">
          <a:xfrm>
            <a:off x="1400175" y="1456690"/>
            <a:ext cx="967740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3445FA7B-47F3-4CC9-C13E-CFA5273C1E3F}"/>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39A5D368-C71D-1BAA-2F93-14B7343F80A4}"/>
              </a:ext>
            </a:extLst>
          </p:cNvPr>
          <p:cNvSpPr txBox="1"/>
          <p:nvPr/>
        </p:nvSpPr>
        <p:spPr>
          <a:xfrm>
            <a:off x="1024359" y="771525"/>
            <a:ext cx="10985292" cy="934720"/>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（二）实证检验</a:t>
            </a:r>
            <a:endParaRPr lang="en-US"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a:extLst>
              <a:ext uri="{FF2B5EF4-FFF2-40B4-BE49-F238E27FC236}">
                <a16:creationId xmlns:a16="http://schemas.microsoft.com/office/drawing/2014/main" id="{F6DD5385-C00F-0081-7114-467EFE56E072}"/>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三、规模分配与经济增长关系</a:t>
            </a:r>
          </a:p>
        </p:txBody>
      </p:sp>
      <p:sp>
        <p:nvSpPr>
          <p:cNvPr id="4" name="文本框 3">
            <a:extLst>
              <a:ext uri="{FF2B5EF4-FFF2-40B4-BE49-F238E27FC236}">
                <a16:creationId xmlns:a16="http://schemas.microsoft.com/office/drawing/2014/main" id="{6DD49AFE-ACEB-2912-8332-3DFECD5DAE58}"/>
              </a:ext>
            </a:extLst>
          </p:cNvPr>
          <p:cNvSpPr txBox="1"/>
          <p:nvPr/>
        </p:nvSpPr>
        <p:spPr>
          <a:xfrm>
            <a:off x="812269" y="1559126"/>
            <a:ext cx="10817756" cy="3917547"/>
          </a:xfrm>
          <a:prstGeom prst="rect">
            <a:avLst/>
          </a:prstGeom>
          <a:noFill/>
        </p:spPr>
        <p:txBody>
          <a:bodyPr wrap="square">
            <a:spAutoFit/>
          </a:bodyPr>
          <a:lstStyle/>
          <a:p>
            <a:pPr marL="0" marR="0" indent="612000" algn="just">
              <a:lnSpc>
                <a:spcPct val="150000"/>
              </a:lnSpc>
              <a:buNone/>
              <a:tabLst>
                <a:tab pos="457200" algn="l"/>
              </a:tabLst>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绘制基尼系数与人均</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GDP</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的散点图，</a:t>
            </a:r>
            <a:r>
              <a:rPr lang="zh-CN" altLang="en-US" sz="2400" kern="100" dirty="0">
                <a:effectLst/>
                <a:latin typeface="华文楷体" panose="02010600040101010101" pitchFamily="2" charset="-122"/>
                <a:ea typeface="华文楷体" panose="02010600040101010101" pitchFamily="2" charset="-122"/>
              </a:rPr>
              <a:t>发现我国</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数据也倾向于</a:t>
            </a:r>
            <a:r>
              <a:rPr lang="zh-CN" altLang="en-US" sz="2400" kern="100" dirty="0">
                <a:effectLst/>
                <a:latin typeface="华文楷体" panose="02010600040101010101" pitchFamily="2" charset="-122"/>
                <a:ea typeface="华文楷体" panose="02010600040101010101" pitchFamily="2" charset="-122"/>
              </a:rPr>
              <a:t>支持</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库兹涅茨倒</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U</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理论。</a:t>
            </a:r>
            <a:r>
              <a:rPr lang="zh-CN" altLang="en-US" sz="2400" kern="100" dirty="0">
                <a:effectLst/>
                <a:latin typeface="华文楷体" panose="02010600040101010101" pitchFamily="2" charset="-122"/>
                <a:ea typeface="华文楷体" panose="02010600040101010101" pitchFamily="2" charset="-122"/>
              </a:rPr>
              <a:t>为消除价格变动影响</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，各年人均</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GDP</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均转化为</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1978</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年价格。</a:t>
            </a:r>
            <a:endParaRPr lang="zh-CN" altLang="en-US" sz="2400" kern="100" dirty="0">
              <a:effectLst/>
              <a:latin typeface="华文楷体" panose="02010600040101010101" pitchFamily="2" charset="-122"/>
              <a:ea typeface="华文楷体" panose="02010600040101010101" pitchFamily="2" charset="-122"/>
            </a:endParaRPr>
          </a:p>
          <a:p>
            <a:pPr marL="0" marR="0" indent="612000" algn="just">
              <a:lnSpc>
                <a:spcPct val="150000"/>
              </a:lnSpc>
              <a:buNone/>
              <a:tabLst>
                <a:tab pos="457200" algn="l"/>
              </a:tabLst>
            </a:pP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为正式检验</a:t>
            </a:r>
            <a:r>
              <a:rPr lang="zh-CN" altLang="en-US" sz="2400" kern="100" dirty="0">
                <a:effectLst/>
                <a:latin typeface="华文楷体" panose="02010600040101010101" pitchFamily="2" charset="-122"/>
                <a:ea typeface="华文楷体" panose="02010600040101010101" pitchFamily="2" charset="-122"/>
              </a:rPr>
              <a:t>该理论在</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我国</a:t>
            </a:r>
            <a:r>
              <a:rPr lang="zh-CN" altLang="en-US" sz="2400" kern="100" dirty="0">
                <a:effectLst/>
                <a:latin typeface="华文楷体" panose="02010600040101010101" pitchFamily="2" charset="-122"/>
                <a:ea typeface="华文楷体" panose="02010600040101010101" pitchFamily="2" charset="-122"/>
              </a:rPr>
              <a:t>的</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适用</a:t>
            </a:r>
            <a:r>
              <a:rPr lang="zh-CN" altLang="en-US" sz="2400" kern="100" dirty="0">
                <a:effectLst/>
                <a:latin typeface="华文楷体" panose="02010600040101010101" pitchFamily="2" charset="-122"/>
                <a:ea typeface="华文楷体" panose="02010600040101010101" pitchFamily="2" charset="-122"/>
              </a:rPr>
              <a:t>性，采用</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计量</a:t>
            </a:r>
            <a:r>
              <a:rPr lang="zh-CN" altLang="en-US" sz="2400" kern="100" dirty="0">
                <a:effectLst/>
                <a:latin typeface="华文楷体" panose="02010600040101010101" pitchFamily="2" charset="-122"/>
                <a:ea typeface="华文楷体" panose="02010600040101010101" pitchFamily="2" charset="-122"/>
              </a:rPr>
              <a:t>模型</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进行</a:t>
            </a:r>
            <a:r>
              <a:rPr lang="zh-CN" altLang="en-US" sz="2400" kern="100" dirty="0">
                <a:effectLst/>
                <a:latin typeface="华文楷体" panose="02010600040101010101" pitchFamily="2" charset="-122"/>
                <a:ea typeface="华文楷体" panose="02010600040101010101" pitchFamily="2" charset="-122"/>
              </a:rPr>
              <a:t>回归分析。</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具体</a:t>
            </a:r>
            <a:r>
              <a:rPr lang="zh-CN" altLang="en-US" sz="2400" kern="100" dirty="0">
                <a:effectLst/>
                <a:latin typeface="华文楷体" panose="02010600040101010101" pitchFamily="2" charset="-122"/>
                <a:ea typeface="华文楷体" panose="02010600040101010101" pitchFamily="2" charset="-122"/>
              </a:rPr>
              <a:t>采用</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两种函数</a:t>
            </a:r>
            <a:r>
              <a:rPr lang="zh-CN" altLang="en-US" sz="2400" kern="100" dirty="0">
                <a:effectLst/>
                <a:latin typeface="华文楷体" panose="02010600040101010101" pitchFamily="2" charset="-122"/>
                <a:ea typeface="华文楷体" panose="02010600040101010101" pitchFamily="2" charset="-122"/>
              </a:rPr>
              <a:t>形式：一是普遍采用的二次函数</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其易于操作但</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被解释</a:t>
            </a:r>
            <a:r>
              <a:rPr lang="zh-CN" altLang="en-US" sz="2400" kern="100" dirty="0">
                <a:effectLst/>
                <a:latin typeface="华文楷体" panose="02010600040101010101" pitchFamily="2" charset="-122"/>
                <a:ea typeface="华文楷体" panose="02010600040101010101" pitchFamily="2" charset="-122"/>
              </a:rPr>
              <a:t>变量取值没有下限约束，</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可能突破基尼</a:t>
            </a:r>
            <a:r>
              <a:rPr lang="zh-CN" altLang="en-US" sz="2400" kern="100" dirty="0">
                <a:effectLst/>
                <a:latin typeface="华文楷体" panose="02010600040101010101" pitchFamily="2" charset="-122"/>
                <a:ea typeface="华文楷体" panose="02010600040101010101" pitchFamily="2" charset="-122"/>
              </a:rPr>
              <a:t>系数</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非负</a:t>
            </a:r>
            <a:r>
              <a:rPr lang="zh-CN" altLang="en-US" sz="2400" kern="100" dirty="0">
                <a:effectLst/>
                <a:latin typeface="华文楷体" panose="02010600040101010101" pitchFamily="2" charset="-122"/>
                <a:ea typeface="华文楷体" panose="02010600040101010101" pitchFamily="2" charset="-122"/>
              </a:rPr>
              <a:t>的定义</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限制</a:t>
            </a:r>
            <a:r>
              <a:rPr lang="zh-CN" altLang="en-US" sz="2400" kern="100" dirty="0">
                <a:effectLst/>
                <a:latin typeface="华文楷体" panose="02010600040101010101" pitchFamily="2" charset="-122"/>
                <a:ea typeface="华文楷体" panose="02010600040101010101" pitchFamily="2" charset="-122"/>
              </a:rPr>
              <a:t>；二是</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专门</a:t>
            </a:r>
            <a:r>
              <a:rPr lang="zh-CN" altLang="en-US" sz="2400" kern="100" dirty="0">
                <a:effectLst/>
                <a:latin typeface="华文楷体" panose="02010600040101010101" pitchFamily="2" charset="-122"/>
                <a:ea typeface="华文楷体" panose="02010600040101010101" pitchFamily="2" charset="-122"/>
              </a:rPr>
              <a:t>构造的复合</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指数</a:t>
            </a:r>
            <a:r>
              <a:rPr lang="zh-CN" altLang="en-US" sz="2400" kern="100" dirty="0">
                <a:effectLst/>
                <a:latin typeface="华文楷体" panose="02010600040101010101" pitchFamily="2" charset="-122"/>
                <a:ea typeface="华文楷体" panose="02010600040101010101" pitchFamily="2" charset="-122"/>
              </a:rPr>
              <a:t>函数</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（王倩</a:t>
            </a:r>
            <a:r>
              <a:rPr lang="zh-CN" altLang="en-US" sz="2400" kern="100" dirty="0">
                <a:effectLst/>
                <a:latin typeface="华文楷体" panose="02010600040101010101" pitchFamily="2" charset="-122"/>
                <a:ea typeface="华文楷体" panose="02010600040101010101" pitchFamily="2" charset="-122"/>
              </a:rPr>
              <a:t>，</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2005</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其</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可以</a:t>
            </a:r>
            <a:r>
              <a:rPr lang="zh-CN" altLang="en-US" sz="2400" kern="100" dirty="0">
                <a:effectLst/>
                <a:latin typeface="华文楷体" panose="02010600040101010101" pitchFamily="2" charset="-122"/>
                <a:ea typeface="华文楷体" panose="02010600040101010101" pitchFamily="2" charset="-122"/>
              </a:rPr>
              <a:t>满足基尼系数非负的要求，但</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需要先</a:t>
            </a:r>
            <a:r>
              <a:rPr lang="zh-CN" altLang="en-US" sz="2400" kern="100" dirty="0">
                <a:effectLst/>
                <a:latin typeface="华文楷体" panose="02010600040101010101" pitchFamily="2" charset="-122"/>
                <a:ea typeface="华文楷体" panose="02010600040101010101" pitchFamily="2" charset="-122"/>
              </a:rPr>
              <a:t>转化为线性函数才易于估计。</a:t>
            </a:r>
          </a:p>
        </p:txBody>
      </p:sp>
    </p:spTree>
    <p:extLst>
      <p:ext uri="{BB962C8B-B14F-4D97-AF65-F5344CB8AC3E}">
        <p14:creationId xmlns:p14="http://schemas.microsoft.com/office/powerpoint/2010/main" val="3698950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FE0BE9-D907-5017-D197-22EAF57E7A7C}"/>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11390903-BF69-76A6-227D-0145E2B29C3E}"/>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C171BD2D-2571-30AF-FFB8-EEBC3CD96EB2}"/>
              </a:ext>
            </a:extLst>
          </p:cNvPr>
          <p:cNvSpPr>
            <a:spLocks noChangeArrowheads="1"/>
          </p:cNvSpPr>
          <p:nvPr/>
        </p:nvSpPr>
        <p:spPr bwMode="auto">
          <a:xfrm>
            <a:off x="1250877" y="4452621"/>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1BAD5794-CB68-0AA2-DBD5-E906C8DA3DCF}"/>
              </a:ext>
            </a:extLst>
          </p:cNvPr>
          <p:cNvSpPr txBox="1"/>
          <p:nvPr/>
        </p:nvSpPr>
        <p:spPr>
          <a:xfrm>
            <a:off x="1024359" y="553859"/>
            <a:ext cx="10985292" cy="663949"/>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（二）实证检验</a:t>
            </a:r>
            <a:endParaRPr lang="en-US"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a:extLst>
              <a:ext uri="{FF2B5EF4-FFF2-40B4-BE49-F238E27FC236}">
                <a16:creationId xmlns:a16="http://schemas.microsoft.com/office/drawing/2014/main" id="{6257B772-8DBD-4163-8B5F-07EA513365F3}"/>
              </a:ext>
            </a:extLst>
          </p:cNvPr>
          <p:cNvSpPr>
            <a:spLocks noChangeArrowheads="1"/>
          </p:cNvSpPr>
          <p:nvPr/>
        </p:nvSpPr>
        <p:spPr bwMode="auto">
          <a:xfrm>
            <a:off x="861591" y="2210"/>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三、规模分配与经济增长关系</a:t>
            </a:r>
          </a:p>
        </p:txBody>
      </p:sp>
      <p:sp>
        <p:nvSpPr>
          <p:cNvPr id="4" name="文本框 3">
            <a:extLst>
              <a:ext uri="{FF2B5EF4-FFF2-40B4-BE49-F238E27FC236}">
                <a16:creationId xmlns:a16="http://schemas.microsoft.com/office/drawing/2014/main" id="{34B1E38F-F79D-B3A2-3AFC-70A2D97503CB}"/>
              </a:ext>
            </a:extLst>
          </p:cNvPr>
          <p:cNvSpPr txBox="1"/>
          <p:nvPr/>
        </p:nvSpPr>
        <p:spPr>
          <a:xfrm>
            <a:off x="513754" y="1307675"/>
            <a:ext cx="6697869" cy="830997"/>
          </a:xfrm>
          <a:prstGeom prst="rect">
            <a:avLst/>
          </a:prstGeom>
          <a:noFill/>
        </p:spPr>
        <p:txBody>
          <a:bodyPr wrap="square">
            <a:spAutoFit/>
          </a:bodyPr>
          <a:lstStyle/>
          <a:p>
            <a:pPr marL="0" marR="0" indent="540000" algn="just">
              <a:buNone/>
              <a:tabLst>
                <a:tab pos="457200" algn="l"/>
              </a:tabLst>
            </a:pPr>
            <a:r>
              <a:rPr lang="zh-CN" altLang="en-US" sz="2400" kern="100" dirty="0">
                <a:effectLst/>
                <a:latin typeface="华文楷体" panose="02010600040101010101" pitchFamily="2" charset="-122"/>
                <a:ea typeface="华文楷体" panose="02010600040101010101" pitchFamily="2" charset="-122"/>
              </a:rPr>
              <a:t>复合</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指数</a:t>
            </a:r>
            <a:r>
              <a:rPr lang="zh-CN" altLang="en-US" sz="2400" kern="100" dirty="0">
                <a:effectLst/>
                <a:latin typeface="华文楷体" panose="02010600040101010101" pitchFamily="2" charset="-122"/>
                <a:ea typeface="华文楷体" panose="02010600040101010101" pitchFamily="2" charset="-122"/>
              </a:rPr>
              <a:t>函数</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的</a:t>
            </a:r>
            <a:r>
              <a:rPr lang="zh-CN" altLang="en-US" sz="2400" kern="100" dirty="0">
                <a:effectLst/>
                <a:latin typeface="华文楷体" panose="02010600040101010101" pitchFamily="2" charset="-122"/>
                <a:ea typeface="华文楷体" panose="02010600040101010101" pitchFamily="2" charset="-122"/>
              </a:rPr>
              <a:t>基本</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形状如图</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6-1</a:t>
            </a:r>
            <a:r>
              <a:rPr lang="en-US" altLang="zh-CN" sz="2400" kern="100" dirty="0">
                <a:effectLst/>
                <a:latin typeface="华文楷体" panose="02010600040101010101" pitchFamily="2" charset="-122"/>
                <a:ea typeface="华文楷体" panose="02010600040101010101" pitchFamily="2" charset="-122"/>
              </a:rPr>
              <a:t>2</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所示，其表达式见式（</a:t>
            </a: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6.13</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400" kern="100" dirty="0">
                <a:effectLst/>
                <a:latin typeface="华文楷体" panose="02010600040101010101" pitchFamily="2" charset="-122"/>
                <a:ea typeface="华文楷体" panose="02010600040101010101" pitchFamily="2" charset="-122"/>
              </a:rPr>
              <a:t>：</a:t>
            </a:r>
          </a:p>
        </p:txBody>
      </p:sp>
      <p:grpSp>
        <p:nvGrpSpPr>
          <p:cNvPr id="7" name="组合 6">
            <a:extLst>
              <a:ext uri="{FF2B5EF4-FFF2-40B4-BE49-F238E27FC236}">
                <a16:creationId xmlns:a16="http://schemas.microsoft.com/office/drawing/2014/main" id="{EBD77A64-5F0F-C4F8-3669-FC8FB20A2080}"/>
              </a:ext>
            </a:extLst>
          </p:cNvPr>
          <p:cNvGrpSpPr/>
          <p:nvPr/>
        </p:nvGrpSpPr>
        <p:grpSpPr>
          <a:xfrm>
            <a:off x="8113498" y="1453073"/>
            <a:ext cx="4041568" cy="4048760"/>
            <a:chOff x="0" y="0"/>
            <a:chExt cx="3059430" cy="1800225"/>
          </a:xfrm>
        </p:grpSpPr>
        <p:grpSp>
          <p:nvGrpSpPr>
            <p:cNvPr id="8" name="组合 7">
              <a:extLst>
                <a:ext uri="{FF2B5EF4-FFF2-40B4-BE49-F238E27FC236}">
                  <a16:creationId xmlns:a16="http://schemas.microsoft.com/office/drawing/2014/main" id="{D7624742-085D-F112-D3DB-B5786A9C5C65}"/>
                </a:ext>
              </a:extLst>
            </p:cNvPr>
            <p:cNvGrpSpPr/>
            <p:nvPr/>
          </p:nvGrpSpPr>
          <p:grpSpPr>
            <a:xfrm>
              <a:off x="0" y="0"/>
              <a:ext cx="3059430" cy="1800225"/>
              <a:chOff x="0" y="0"/>
              <a:chExt cx="3059430" cy="1800225"/>
            </a:xfrm>
          </p:grpSpPr>
          <p:sp>
            <p:nvSpPr>
              <p:cNvPr id="10" name="Freeform 6">
                <a:extLst>
                  <a:ext uri="{FF2B5EF4-FFF2-40B4-BE49-F238E27FC236}">
                    <a16:creationId xmlns:a16="http://schemas.microsoft.com/office/drawing/2014/main" id="{BA7ABA23-4EAA-B6A8-C0D4-B6DA0FB943E6}"/>
                  </a:ext>
                </a:extLst>
              </p:cNvPr>
              <p:cNvSpPr/>
              <p:nvPr/>
            </p:nvSpPr>
            <p:spPr bwMode="auto">
              <a:xfrm>
                <a:off x="19050" y="647700"/>
                <a:ext cx="2836852" cy="1146175"/>
              </a:xfrm>
              <a:custGeom>
                <a:avLst/>
                <a:gdLst>
                  <a:gd name="T0" fmla="*/ 0 w 2676"/>
                  <a:gd name="T1" fmla="*/ 2147483647 h 1029"/>
                  <a:gd name="T2" fmla="*/ 2147483647 w 2676"/>
                  <a:gd name="T3" fmla="*/ 272331681 h 1029"/>
                  <a:gd name="T4" fmla="*/ 2147483647 w 2676"/>
                  <a:gd name="T5" fmla="*/ 2060411212 h 1029"/>
                  <a:gd name="T6" fmla="*/ 2147483647 w 2676"/>
                  <a:gd name="T7" fmla="*/ 2147483647 h 1029"/>
                  <a:gd name="T8" fmla="*/ 0 60000 65536"/>
                  <a:gd name="T9" fmla="*/ 0 60000 65536"/>
                  <a:gd name="T10" fmla="*/ 0 60000 65536"/>
                  <a:gd name="T11" fmla="*/ 0 60000 65536"/>
                  <a:gd name="T12" fmla="*/ 0 w 2676"/>
                  <a:gd name="T13" fmla="*/ 0 h 1029"/>
                  <a:gd name="T14" fmla="*/ 2676 w 2676"/>
                  <a:gd name="T15" fmla="*/ 1029 h 1029"/>
                </a:gdLst>
                <a:ahLst/>
                <a:cxnLst>
                  <a:cxn ang="T8">
                    <a:pos x="T0" y="T1"/>
                  </a:cxn>
                  <a:cxn ang="T9">
                    <a:pos x="T2" y="T3"/>
                  </a:cxn>
                  <a:cxn ang="T10">
                    <a:pos x="T4" y="T5"/>
                  </a:cxn>
                  <a:cxn ang="T11">
                    <a:pos x="T6" y="T7"/>
                  </a:cxn>
                </a:cxnLst>
                <a:rect l="T12" t="T13" r="T14" b="T15"/>
                <a:pathLst>
                  <a:path w="2676" h="1029">
                    <a:moveTo>
                      <a:pt x="0" y="1029"/>
                    </a:moveTo>
                    <a:cubicBezTo>
                      <a:pt x="208" y="590"/>
                      <a:pt x="416" y="152"/>
                      <a:pt x="635" y="76"/>
                    </a:cubicBezTo>
                    <a:cubicBezTo>
                      <a:pt x="854" y="0"/>
                      <a:pt x="976" y="439"/>
                      <a:pt x="1316" y="575"/>
                    </a:cubicBezTo>
                    <a:cubicBezTo>
                      <a:pt x="1656" y="711"/>
                      <a:pt x="2442" y="839"/>
                      <a:pt x="2676" y="892"/>
                    </a:cubicBezTo>
                  </a:path>
                </a:pathLst>
              </a:custGeom>
              <a:noFill/>
              <a:ln w="9525">
                <a:solidFill>
                  <a:schemeClr val="tx1"/>
                </a:solidFill>
                <a:round/>
              </a:ln>
            </p:spPr>
          </p:sp>
          <p:cxnSp>
            <p:nvCxnSpPr>
              <p:cNvPr id="11" name="Line 5">
                <a:extLst>
                  <a:ext uri="{FF2B5EF4-FFF2-40B4-BE49-F238E27FC236}">
                    <a16:creationId xmlns:a16="http://schemas.microsoft.com/office/drawing/2014/main" id="{8315F74B-B795-2551-8C6D-0BF56D7DB075}"/>
                  </a:ext>
                </a:extLst>
              </p:cNvPr>
              <p:cNvCxnSpPr/>
              <p:nvPr/>
            </p:nvCxnSpPr>
            <p:spPr bwMode="auto">
              <a:xfrm flipV="1">
                <a:off x="0" y="1800225"/>
                <a:ext cx="3059430" cy="0"/>
              </a:xfrm>
              <a:prstGeom prst="line">
                <a:avLst/>
              </a:prstGeom>
              <a:noFill/>
              <a:ln w="9525">
                <a:solidFill>
                  <a:schemeClr val="tx1"/>
                </a:solidFill>
                <a:round/>
                <a:tailEnd type="triangle" w="med" len="med"/>
              </a:ln>
            </p:spPr>
          </p:cxnSp>
          <p:cxnSp>
            <p:nvCxnSpPr>
              <p:cNvPr id="12" name="Line 4">
                <a:extLst>
                  <a:ext uri="{FF2B5EF4-FFF2-40B4-BE49-F238E27FC236}">
                    <a16:creationId xmlns:a16="http://schemas.microsoft.com/office/drawing/2014/main" id="{8F441652-60FB-435C-C7E1-424E96D4A3CD}"/>
                  </a:ext>
                </a:extLst>
              </p:cNvPr>
              <p:cNvCxnSpPr/>
              <p:nvPr/>
            </p:nvCxnSpPr>
            <p:spPr bwMode="auto">
              <a:xfrm flipV="1">
                <a:off x="14288" y="0"/>
                <a:ext cx="0" cy="1799590"/>
              </a:xfrm>
              <a:prstGeom prst="line">
                <a:avLst/>
              </a:prstGeom>
              <a:noFill/>
              <a:ln w="9525">
                <a:solidFill>
                  <a:schemeClr val="tx1"/>
                </a:solidFill>
                <a:round/>
                <a:tailEnd type="triangle" w="med" len="med"/>
              </a:ln>
            </p:spPr>
          </p:cxnSp>
          <p:cxnSp>
            <p:nvCxnSpPr>
              <p:cNvPr id="13" name="Line 8">
                <a:extLst>
                  <a:ext uri="{FF2B5EF4-FFF2-40B4-BE49-F238E27FC236}">
                    <a16:creationId xmlns:a16="http://schemas.microsoft.com/office/drawing/2014/main" id="{54367099-6977-1C9A-7A62-6575C633863A}"/>
                  </a:ext>
                </a:extLst>
              </p:cNvPr>
              <p:cNvCxnSpPr/>
              <p:nvPr/>
            </p:nvCxnSpPr>
            <p:spPr bwMode="auto">
              <a:xfrm flipH="1">
                <a:off x="9525" y="719137"/>
                <a:ext cx="755650" cy="0"/>
              </a:xfrm>
              <a:prstGeom prst="line">
                <a:avLst/>
              </a:prstGeom>
              <a:noFill/>
              <a:ln w="9525">
                <a:solidFill>
                  <a:schemeClr val="tx1"/>
                </a:solidFill>
                <a:round/>
              </a:ln>
            </p:spPr>
          </p:cxnSp>
        </p:grpSp>
        <p:cxnSp>
          <p:nvCxnSpPr>
            <p:cNvPr id="9" name="Line 7">
              <a:extLst>
                <a:ext uri="{FF2B5EF4-FFF2-40B4-BE49-F238E27FC236}">
                  <a16:creationId xmlns:a16="http://schemas.microsoft.com/office/drawing/2014/main" id="{7E61DB52-A1B8-7F03-16ED-3AE17749C8DF}"/>
                </a:ext>
              </a:extLst>
            </p:cNvPr>
            <p:cNvCxnSpPr/>
            <p:nvPr/>
          </p:nvCxnSpPr>
          <p:spPr bwMode="auto">
            <a:xfrm>
              <a:off x="757238" y="719137"/>
              <a:ext cx="0" cy="1080135"/>
            </a:xfrm>
            <a:prstGeom prst="line">
              <a:avLst/>
            </a:prstGeom>
            <a:noFill/>
            <a:ln w="9525">
              <a:solidFill>
                <a:schemeClr val="tx1"/>
              </a:solidFill>
              <a:round/>
            </a:ln>
          </p:spPr>
        </p:cxnSp>
      </p:grpSp>
      <p:sp>
        <p:nvSpPr>
          <p:cNvPr id="15" name="Text Box 11">
            <a:extLst>
              <a:ext uri="{FF2B5EF4-FFF2-40B4-BE49-F238E27FC236}">
                <a16:creationId xmlns:a16="http://schemas.microsoft.com/office/drawing/2014/main" id="{AA246745-1E95-64AE-7FD2-A83E9BFC90CA}"/>
              </a:ext>
            </a:extLst>
          </p:cNvPr>
          <p:cNvSpPr txBox="1">
            <a:spLocks noChangeArrowheads="1"/>
          </p:cNvSpPr>
          <p:nvPr/>
        </p:nvSpPr>
        <p:spPr bwMode="auto">
          <a:xfrm>
            <a:off x="7696024" y="1366823"/>
            <a:ext cx="318135" cy="302895"/>
          </a:xfrm>
          <a:prstGeom prst="rect">
            <a:avLst/>
          </a:prstGeom>
          <a:noFill/>
          <a:ln w="9525">
            <a:noFill/>
            <a:miter lim="800000"/>
          </a:ln>
        </p:spPr>
        <p:txBody>
          <a:bodyPr wrap="square">
            <a:noAutofit/>
          </a:bodyPr>
          <a:lstStyle/>
          <a:p>
            <a:pPr fontAlgn="base">
              <a:spcAft>
                <a:spcPts val="0"/>
              </a:spcAft>
            </a:pPr>
            <a:r>
              <a:rPr lang="en-US" altLang="zh-CN" i="1" kern="1200" dirty="0">
                <a:solidFill>
                  <a:srgbClr val="000000"/>
                </a:solidFill>
                <a:latin typeface="Times New Roman"/>
                <a:ea typeface="宋体"/>
                <a:cs typeface="Times New Roman"/>
                <a:sym typeface="Times New Roman"/>
              </a:rPr>
              <a:t>G</a:t>
            </a:r>
            <a:endParaRPr lang="en-US" altLang="zh-CN" kern="100" dirty="0">
              <a:solidFill>
                <a:srgbClr val="000000"/>
              </a:solidFill>
              <a:latin typeface="宋体"/>
              <a:ea typeface="宋体"/>
              <a:cs typeface="Times New Roman"/>
              <a:sym typeface="Times New Roman"/>
            </a:endParaRPr>
          </a:p>
        </p:txBody>
      </p:sp>
      <p:sp>
        <p:nvSpPr>
          <p:cNvPr id="16" name="Text Box 10">
            <a:extLst>
              <a:ext uri="{FF2B5EF4-FFF2-40B4-BE49-F238E27FC236}">
                <a16:creationId xmlns:a16="http://schemas.microsoft.com/office/drawing/2014/main" id="{5D4ED9B5-D494-2244-A6F7-B5E031EB481B}"/>
              </a:ext>
            </a:extLst>
          </p:cNvPr>
          <p:cNvSpPr txBox="1">
            <a:spLocks noChangeArrowheads="1"/>
          </p:cNvSpPr>
          <p:nvPr/>
        </p:nvSpPr>
        <p:spPr bwMode="auto">
          <a:xfrm>
            <a:off x="7680215" y="2895489"/>
            <a:ext cx="652788" cy="288925"/>
          </a:xfrm>
          <a:prstGeom prst="rect">
            <a:avLst/>
          </a:prstGeom>
          <a:noFill/>
          <a:ln w="9525">
            <a:noFill/>
            <a:miter lim="800000"/>
          </a:ln>
        </p:spPr>
        <p:txBody>
          <a:bodyPr wrap="square">
            <a:noAutofit/>
          </a:bodyPr>
          <a:lstStyle/>
          <a:p>
            <a:pPr algn="l" fontAlgn="base">
              <a:spcBef>
                <a:spcPts val="0"/>
              </a:spcBef>
              <a:spcAft>
                <a:spcPts val="0"/>
              </a:spcAft>
            </a:pPr>
            <a:r>
              <a:rPr lang="en-US" altLang="zh-CN" i="1" kern="1200" dirty="0">
                <a:solidFill>
                  <a:srgbClr val="000000"/>
                </a:solidFill>
                <a:latin typeface="Times New Roman"/>
                <a:ea typeface="宋体"/>
                <a:cs typeface="Times New Roman"/>
                <a:sym typeface="Times New Roman"/>
              </a:rPr>
              <a:t>G*</a:t>
            </a:r>
            <a:endParaRPr lang="en-US" altLang="zh-CN" i="1" kern="0" dirty="0">
              <a:solidFill>
                <a:srgbClr val="000000"/>
              </a:solidFill>
              <a:latin typeface="Times New Roman"/>
              <a:ea typeface="宋体"/>
              <a:cs typeface="Times New Roman"/>
              <a:sym typeface="Times New Roman"/>
            </a:endParaRPr>
          </a:p>
        </p:txBody>
      </p:sp>
      <p:sp>
        <p:nvSpPr>
          <p:cNvPr id="17" name="Text Box 9">
            <a:extLst>
              <a:ext uri="{FF2B5EF4-FFF2-40B4-BE49-F238E27FC236}">
                <a16:creationId xmlns:a16="http://schemas.microsoft.com/office/drawing/2014/main" id="{1556D566-785E-F12E-12AF-84FB3E757F79}"/>
              </a:ext>
            </a:extLst>
          </p:cNvPr>
          <p:cNvSpPr txBox="1">
            <a:spLocks noChangeArrowheads="1"/>
          </p:cNvSpPr>
          <p:nvPr/>
        </p:nvSpPr>
        <p:spPr bwMode="auto">
          <a:xfrm>
            <a:off x="8006609" y="5553334"/>
            <a:ext cx="4340756" cy="387449"/>
          </a:xfrm>
          <a:prstGeom prst="rect">
            <a:avLst/>
          </a:prstGeom>
          <a:noFill/>
          <a:ln w="9525">
            <a:noFill/>
            <a:miter lim="800000"/>
          </a:ln>
        </p:spPr>
        <p:txBody>
          <a:bodyPr wrap="square">
            <a:noAutofit/>
          </a:bodyPr>
          <a:lstStyle/>
          <a:p>
            <a:pPr algn="l" fontAlgn="base">
              <a:spcBef>
                <a:spcPts val="0"/>
              </a:spcBef>
              <a:spcAft>
                <a:spcPts val="0"/>
              </a:spcAft>
            </a:pPr>
            <a:r>
              <a:rPr lang="en-US" altLang="zh-CN" sz="2400" kern="1200">
                <a:solidFill>
                  <a:srgbClr val="000000"/>
                </a:solidFill>
                <a:latin typeface="Times New Roman"/>
                <a:ea typeface="宋体"/>
                <a:cs typeface="Times New Roman"/>
                <a:sym typeface="Times New Roman"/>
              </a:rPr>
              <a:t>0          </a:t>
            </a:r>
            <a:r>
              <a:rPr lang="en-US" altLang="zh-CN" sz="2400" i="1" kern="1200">
                <a:solidFill>
                  <a:srgbClr val="000000"/>
                </a:solidFill>
                <a:latin typeface="Times New Roman"/>
                <a:ea typeface="宋体"/>
                <a:cs typeface="Times New Roman"/>
                <a:sym typeface="Times New Roman"/>
              </a:rPr>
              <a:t>Y*</a:t>
            </a:r>
            <a:r>
              <a:rPr lang="en-US" altLang="zh-CN" sz="2400" kern="1200">
                <a:solidFill>
                  <a:srgbClr val="000000"/>
                </a:solidFill>
                <a:latin typeface="Times New Roman"/>
                <a:ea typeface="宋体"/>
                <a:cs typeface="Times New Roman"/>
                <a:sym typeface="Times New Roman"/>
              </a:rPr>
              <a:t>                              Y</a:t>
            </a:r>
            <a:endParaRPr lang="en-US" altLang="zh-CN" sz="2400" kern="0">
              <a:solidFill>
                <a:srgbClr val="000000"/>
              </a:solidFill>
              <a:latin typeface="Times New Roman"/>
              <a:ea typeface="宋体"/>
              <a:cs typeface="Times New Roman"/>
              <a:sym typeface="Times New Roman"/>
            </a:endParaRPr>
          </a:p>
        </p:txBody>
      </p:sp>
      <p:sp>
        <p:nvSpPr>
          <p:cNvPr id="20" name="Rectangle 1">
            <a:extLst>
              <a:ext uri="{FF2B5EF4-FFF2-40B4-BE49-F238E27FC236}">
                <a16:creationId xmlns:a16="http://schemas.microsoft.com/office/drawing/2014/main" id="{E90D2375-96A4-7AB9-C0F1-96692706EAB8}"/>
              </a:ext>
            </a:extLst>
          </p:cNvPr>
          <p:cNvSpPr>
            <a:spLocks noChangeArrowheads="1"/>
          </p:cNvSpPr>
          <p:nvPr/>
        </p:nvSpPr>
        <p:spPr bwMode="auto">
          <a:xfrm>
            <a:off x="476286" y="2273094"/>
            <a:ext cx="6930507"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04800"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609600" algn="l" defTabSz="914400" rtl="0" eaLnBrk="0" fontAlgn="ctr" latinLnBrk="0" hangingPunct="0">
              <a:lnSpc>
                <a:spcPct val="100000"/>
              </a:lnSpc>
              <a:spcBef>
                <a:spcPct val="0"/>
              </a:spcBef>
              <a:spcAft>
                <a:spcPct val="0"/>
              </a:spcAft>
              <a:buClrTx/>
              <a:buSzTx/>
              <a:buFontTx/>
              <a:buNone/>
              <a:tabLst>
                <a:tab pos="457200" algn="l"/>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540000" algn="l" defTabSz="914400" rtl="0" eaLnBrk="0" fontAlgn="base" latinLnBrk="0" hangingPunct="0">
              <a:lnSpc>
                <a:spcPct val="100000"/>
              </a:lnSpc>
              <a:spcBef>
                <a:spcPct val="0"/>
              </a:spcBef>
              <a:spcAft>
                <a:spcPct val="0"/>
              </a:spcAft>
              <a:buClrTx/>
              <a:buSzTx/>
              <a:buFontTx/>
              <a:buNone/>
              <a:tabLst>
                <a:tab pos="457200" algn="l"/>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其中，参数</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a</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和</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b</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均为正数。样本回归函数估计结果为：</a:t>
            </a:r>
            <a:endParaRPr kumimoji="0" lang="en-US"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endParaRPr>
          </a:p>
          <a:p>
            <a:pPr marL="0" marR="0" lvl="0" indent="540000" algn="l" defTabSz="914400" rtl="0" eaLnBrk="0" fontAlgn="base" latinLnBrk="0" hangingPunct="0">
              <a:lnSpc>
                <a:spcPct val="100000"/>
              </a:lnSpc>
              <a:spcBef>
                <a:spcPct val="0"/>
              </a:spcBef>
              <a:spcAft>
                <a:spcPct val="0"/>
              </a:spcAft>
              <a:buClrTx/>
              <a:buSzTx/>
              <a:buFontTx/>
              <a:buNone/>
              <a:tabLst>
                <a:tab pos="457200" algn="l"/>
              </a:tabLst>
            </a:pPr>
            <a:endParaRPr kumimoji="0" lang="en-US"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540000" algn="l" defTabSz="914400" rtl="0" eaLnBrk="0" fontAlgn="base" latinLnBrk="0" hangingPunct="0">
              <a:lnSpc>
                <a:spcPct val="100000"/>
              </a:lnSpc>
              <a:spcBef>
                <a:spcPct val="0"/>
              </a:spcBef>
              <a:spcAft>
                <a:spcPct val="0"/>
              </a:spcAft>
              <a:buClrTx/>
              <a:buSzTx/>
              <a:buFontTx/>
              <a:buNone/>
              <a:tabLst>
                <a:tab pos="457200" algn="l"/>
              </a:tabLst>
            </a:pP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304800" algn="l" defTabSz="914400" rtl="0" eaLnBrk="0" fontAlgn="ctr" latinLnBrk="0" hangingPunct="0">
              <a:lnSpc>
                <a:spcPct val="100000"/>
              </a:lnSpc>
              <a:spcBef>
                <a:spcPct val="0"/>
              </a:spcBef>
              <a:spcAft>
                <a:spcPct val="0"/>
              </a:spcAft>
              <a:buClrTx/>
              <a:buSzTx/>
              <a:buFontTx/>
              <a:buNone/>
              <a:tabLst>
                <a:tab pos="457200" algn="l"/>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a:t>
            </a:r>
            <a:endParaRPr kumimoji="0" lang="en-US"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endParaRPr>
          </a:p>
          <a:p>
            <a:pPr marL="0" marR="0" lvl="0" indent="304800" algn="l" defTabSz="914400" rtl="0" eaLnBrk="0" fontAlgn="base" latinLnBrk="0" hangingPunct="0">
              <a:lnSpc>
                <a:spcPct val="100000"/>
              </a:lnSpc>
              <a:spcBef>
                <a:spcPct val="0"/>
              </a:spcBef>
              <a:spcAft>
                <a:spcPct val="0"/>
              </a:spcAft>
              <a:buClrTx/>
              <a:buSzTx/>
              <a:buFontTx/>
              <a:buNone/>
              <a:tabLst>
                <a:tab pos="457200" algn="l"/>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模型调整后拟合优度为0.917，已用HAC稳健标准误方法消除自相关。据其可知，</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a</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=1.907和</a:t>
            </a:r>
            <a:r>
              <a:rPr kumimoji="0" lang="zh-CN" altLang="zh-CN" sz="2400" b="0" i="1"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b</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=1.193。可以证明，该模型预测的基尼系数最大值                           </a:t>
            </a:r>
            <a:r>
              <a:rPr kumimoji="0" lang="en-US"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，此时对应的人均GDP为                              </a:t>
            </a:r>
            <a:r>
              <a:rPr kumimoji="0" lang="en-US"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a:t>
            </a: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万元。</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p:txBody>
      </p:sp>
      <p:pic>
        <p:nvPicPr>
          <p:cNvPr id="2050" name="Picture 2">
            <a:extLst>
              <a:ext uri="{FF2B5EF4-FFF2-40B4-BE49-F238E27FC236}">
                <a16:creationId xmlns:a16="http://schemas.microsoft.com/office/drawing/2014/main" id="{0EFE68C0-9514-C131-9148-A442238920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2096" y="2090003"/>
            <a:ext cx="5407067" cy="69018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a:extLst>
              <a:ext uri="{FF2B5EF4-FFF2-40B4-BE49-F238E27FC236}">
                <a16:creationId xmlns:a16="http://schemas.microsoft.com/office/drawing/2014/main" id="{3101B1FC-3B49-3930-B844-17D7E8720B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7567" y="3513896"/>
            <a:ext cx="5018433" cy="88666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DD254732-C521-8F16-A13D-6FC0F9EC56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7684" y="5550325"/>
            <a:ext cx="2845418" cy="509627"/>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a:extLst>
              <a:ext uri="{FF2B5EF4-FFF2-40B4-BE49-F238E27FC236}">
                <a16:creationId xmlns:a16="http://schemas.microsoft.com/office/drawing/2014/main" id="{7EA84110-94DF-26CE-C463-A86B20D4A69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7684" y="5940783"/>
            <a:ext cx="2498143" cy="468402"/>
          </a:xfrm>
          <a:prstGeom prst="rect">
            <a:avLst/>
          </a:prstGeom>
          <a:noFill/>
          <a:extLst>
            <a:ext uri="{909E8E84-426E-40DD-AFC4-6F175D3DCCD1}">
              <a14:hiddenFill xmlns:a14="http://schemas.microsoft.com/office/drawing/2010/main">
                <a:solidFill>
                  <a:srgbClr val="FFFFFF"/>
                </a:solidFill>
              </a14:hiddenFill>
            </a:ext>
          </a:extLst>
        </p:spPr>
      </p:pic>
      <p:sp>
        <p:nvSpPr>
          <p:cNvPr id="21" name="文本框 20">
            <a:extLst>
              <a:ext uri="{FF2B5EF4-FFF2-40B4-BE49-F238E27FC236}">
                <a16:creationId xmlns:a16="http://schemas.microsoft.com/office/drawing/2014/main" id="{66873A4B-1E27-9356-CC84-E4AB19131C6F}"/>
              </a:ext>
            </a:extLst>
          </p:cNvPr>
          <p:cNvSpPr txBox="1"/>
          <p:nvPr/>
        </p:nvSpPr>
        <p:spPr>
          <a:xfrm>
            <a:off x="6475909" y="3718913"/>
            <a:ext cx="2518840" cy="830997"/>
          </a:xfrm>
          <a:prstGeom prst="rect">
            <a:avLst/>
          </a:prstGeom>
          <a:noFill/>
        </p:spPr>
        <p:txBody>
          <a:bodyPr wrap="square" rtlCol="0">
            <a:spAutoFit/>
          </a:bodyPr>
          <a:lstStyle/>
          <a:p>
            <a:r>
              <a:rPr lang="zh-CN" altLang="zh-CN" sz="2400" dirty="0">
                <a:latin typeface="华文楷体" panose="02010600040101010101" pitchFamily="2" charset="-122"/>
                <a:ea typeface="华文楷体" panose="02010600040101010101" pitchFamily="2" charset="-122"/>
                <a:cs typeface="Times New Roman" panose="02020603050405020304" pitchFamily="18" charset="0"/>
              </a:rPr>
              <a:t>（6.14）</a:t>
            </a:r>
            <a:endParaRPr lang="zh-CN" altLang="zh-CN" sz="2400" dirty="0">
              <a:latin typeface="华文楷体" panose="02010600040101010101" pitchFamily="2" charset="-122"/>
              <a:ea typeface="华文楷体" panose="02010600040101010101" pitchFamily="2" charset="-122"/>
            </a:endParaRPr>
          </a:p>
          <a:p>
            <a:endParaRPr lang="zh-CN" altLang="en-US" sz="2400" dirty="0"/>
          </a:p>
        </p:txBody>
      </p:sp>
      <p:sp>
        <p:nvSpPr>
          <p:cNvPr id="22" name="文本框 21">
            <a:extLst>
              <a:ext uri="{FF2B5EF4-FFF2-40B4-BE49-F238E27FC236}">
                <a16:creationId xmlns:a16="http://schemas.microsoft.com/office/drawing/2014/main" id="{727D728E-22DA-0959-F47A-210D77FEC998}"/>
              </a:ext>
            </a:extLst>
          </p:cNvPr>
          <p:cNvSpPr txBox="1"/>
          <p:nvPr/>
        </p:nvSpPr>
        <p:spPr>
          <a:xfrm>
            <a:off x="6475909" y="2190172"/>
            <a:ext cx="1625048" cy="830997"/>
          </a:xfrm>
          <a:prstGeom prst="rect">
            <a:avLst/>
          </a:prstGeom>
          <a:noFill/>
        </p:spPr>
        <p:txBody>
          <a:bodyPr wrap="square" rtlCol="0">
            <a:spAutoFit/>
          </a:bodyPr>
          <a:lstStyle/>
          <a:p>
            <a:r>
              <a:rPr lang="zh-CN" altLang="zh-CN" sz="2400" dirty="0">
                <a:latin typeface="华文楷体" panose="02010600040101010101" pitchFamily="2" charset="-122"/>
                <a:ea typeface="华文楷体" panose="02010600040101010101" pitchFamily="2" charset="-122"/>
                <a:cs typeface="Times New Roman" panose="02020603050405020304" pitchFamily="18" charset="0"/>
              </a:rPr>
              <a:t>（6.1</a:t>
            </a:r>
            <a:r>
              <a:rPr lang="en-US" altLang="zh-CN" sz="2400" dirty="0">
                <a:latin typeface="华文楷体" panose="02010600040101010101" pitchFamily="2" charset="-122"/>
                <a:ea typeface="华文楷体" panose="02010600040101010101" pitchFamily="2" charset="-122"/>
                <a:cs typeface="Times New Roman" panose="02020603050405020304" pitchFamily="18" charset="0"/>
              </a:rPr>
              <a:t>3</a:t>
            </a:r>
            <a:r>
              <a:rPr lang="zh-CN" altLang="zh-CN" sz="2400" dirty="0">
                <a:latin typeface="华文楷体" panose="02010600040101010101" pitchFamily="2" charset="-122"/>
                <a:ea typeface="华文楷体" panose="02010600040101010101" pitchFamily="2" charset="-122"/>
                <a:cs typeface="Times New Roman" panose="02020603050405020304" pitchFamily="18" charset="0"/>
              </a:rPr>
              <a:t>）</a:t>
            </a:r>
            <a:endParaRPr lang="zh-CN" altLang="zh-CN" sz="2400" dirty="0">
              <a:latin typeface="华文楷体" panose="02010600040101010101" pitchFamily="2" charset="-122"/>
              <a:ea typeface="华文楷体" panose="02010600040101010101" pitchFamily="2" charset="-122"/>
            </a:endParaRPr>
          </a:p>
          <a:p>
            <a:endParaRPr lang="zh-CN" altLang="en-US" sz="2400" dirty="0"/>
          </a:p>
        </p:txBody>
      </p:sp>
      <p:sp>
        <p:nvSpPr>
          <p:cNvPr id="24" name="文本框 23">
            <a:extLst>
              <a:ext uri="{FF2B5EF4-FFF2-40B4-BE49-F238E27FC236}">
                <a16:creationId xmlns:a16="http://schemas.microsoft.com/office/drawing/2014/main" id="{B8DC00E2-BA0A-4E12-0D2F-F5121A3A655F}"/>
              </a:ext>
            </a:extLst>
          </p:cNvPr>
          <p:cNvSpPr txBox="1"/>
          <p:nvPr/>
        </p:nvSpPr>
        <p:spPr>
          <a:xfrm>
            <a:off x="6885774" y="6024273"/>
            <a:ext cx="6253316" cy="369332"/>
          </a:xfrm>
          <a:prstGeom prst="rect">
            <a:avLst/>
          </a:prstGeom>
          <a:noFill/>
        </p:spPr>
        <p:txBody>
          <a:bodyPr wrap="square">
            <a:spAutoFit/>
          </a:bodyPr>
          <a:lstStyle/>
          <a:p>
            <a:pPr marL="0" marR="0" algn="ctr">
              <a:spcAft>
                <a:spcPts val="780"/>
              </a:spcAft>
              <a:buNone/>
            </a:pPr>
            <a:r>
              <a:rPr lang="zh-CN" altLang="en-US" sz="1800" b="1" kern="100" dirty="0">
                <a:effectLst/>
                <a:latin typeface="宋体" panose="02010600030101010101" pitchFamily="2" charset="-122"/>
                <a:ea typeface="宋体" panose="02010600030101010101" pitchFamily="2" charset="-122"/>
              </a:rPr>
              <a:t>图</a:t>
            </a:r>
            <a:r>
              <a:rPr lang="en-US" altLang="zh-CN" sz="1800" b="1" kern="100" dirty="0">
                <a:effectLst/>
                <a:latin typeface="Times New Roman" panose="02020603050405020304" pitchFamily="18" charset="0"/>
                <a:ea typeface="宋体" panose="02010600030101010101" pitchFamily="2" charset="-122"/>
              </a:rPr>
              <a:t>6</a:t>
            </a: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800" b="1" kern="100" dirty="0">
                <a:effectLst/>
                <a:latin typeface="Times New Roman" panose="02020603050405020304" pitchFamily="18" charset="0"/>
                <a:ea typeface="宋体" panose="02010600030101010101" pitchFamily="2" charset="-122"/>
              </a:rPr>
              <a:t>12  </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复合指数</a:t>
            </a:r>
            <a:r>
              <a:rPr lang="zh-CN" altLang="en-US" sz="1800" b="1" kern="100" dirty="0">
                <a:effectLst/>
                <a:latin typeface="宋体" panose="02010600030101010101" pitchFamily="2" charset="-122"/>
                <a:ea typeface="宋体" panose="02010600030101010101" pitchFamily="2" charset="-122"/>
              </a:rPr>
              <a:t>函数形状</a:t>
            </a:r>
            <a:endParaRPr lang="zh-CN" altLang="en-US" sz="18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887186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50"/>
                                        </p:tgtEl>
                                        <p:attrNameLst>
                                          <p:attrName>style.visibility</p:attrName>
                                        </p:attrNameLst>
                                      </p:cBhvr>
                                      <p:to>
                                        <p:strVal val="visible"/>
                                      </p:to>
                                    </p:set>
                                    <p:anim calcmode="lin" valueType="num">
                                      <p:cBhvr additive="base">
                                        <p:cTn id="11" dur="500" fill="hold"/>
                                        <p:tgtEl>
                                          <p:spTgt spid="2050"/>
                                        </p:tgtEl>
                                        <p:attrNameLst>
                                          <p:attrName>ppt_x</p:attrName>
                                        </p:attrNameLst>
                                      </p:cBhvr>
                                      <p:tavLst>
                                        <p:tav tm="0">
                                          <p:val>
                                            <p:strVal val="#ppt_x"/>
                                          </p:val>
                                        </p:tav>
                                        <p:tav tm="100000">
                                          <p:val>
                                            <p:strVal val="#ppt_x"/>
                                          </p:val>
                                        </p:tav>
                                      </p:tavLst>
                                    </p:anim>
                                    <p:anim calcmode="lin" valueType="num">
                                      <p:cBhvr additive="base">
                                        <p:cTn id="12" dur="500" fill="hold"/>
                                        <p:tgtEl>
                                          <p:spTgt spid="205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ppt_x"/>
                                          </p:val>
                                        </p:tav>
                                        <p:tav tm="100000">
                                          <p:val>
                                            <p:strVal val="#ppt_x"/>
                                          </p:val>
                                        </p:tav>
                                      </p:tavLst>
                                    </p:anim>
                                    <p:anim calcmode="lin" valueType="num">
                                      <p:cBhvr additive="base">
                                        <p:cTn id="16" dur="50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051"/>
                                        </p:tgtEl>
                                        <p:attrNameLst>
                                          <p:attrName>style.visibility</p:attrName>
                                        </p:attrNameLst>
                                      </p:cBhvr>
                                      <p:to>
                                        <p:strVal val="visible"/>
                                      </p:to>
                                    </p:set>
                                    <p:anim calcmode="lin" valueType="num">
                                      <p:cBhvr additive="base">
                                        <p:cTn id="19" dur="500" fill="hold"/>
                                        <p:tgtEl>
                                          <p:spTgt spid="2051"/>
                                        </p:tgtEl>
                                        <p:attrNameLst>
                                          <p:attrName>ppt_x</p:attrName>
                                        </p:attrNameLst>
                                      </p:cBhvr>
                                      <p:tavLst>
                                        <p:tav tm="0">
                                          <p:val>
                                            <p:strVal val="#ppt_x"/>
                                          </p:val>
                                        </p:tav>
                                        <p:tav tm="100000">
                                          <p:val>
                                            <p:strVal val="#ppt_x"/>
                                          </p:val>
                                        </p:tav>
                                      </p:tavLst>
                                    </p:anim>
                                    <p:anim calcmode="lin" valueType="num">
                                      <p:cBhvr additive="base">
                                        <p:cTn id="20" dur="500" fill="hold"/>
                                        <p:tgtEl>
                                          <p:spTgt spid="205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ppt_x"/>
                                          </p:val>
                                        </p:tav>
                                        <p:tav tm="100000">
                                          <p:val>
                                            <p:strVal val="#ppt_x"/>
                                          </p:val>
                                        </p:tav>
                                      </p:tavLst>
                                    </p:anim>
                                    <p:anim calcmode="lin" valueType="num">
                                      <p:cBhvr additive="base">
                                        <p:cTn id="24" dur="5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053"/>
                                        </p:tgtEl>
                                        <p:attrNameLst>
                                          <p:attrName>style.visibility</p:attrName>
                                        </p:attrNameLst>
                                      </p:cBhvr>
                                      <p:to>
                                        <p:strVal val="visible"/>
                                      </p:to>
                                    </p:set>
                                    <p:anim calcmode="lin" valueType="num">
                                      <p:cBhvr additive="base">
                                        <p:cTn id="31" dur="500" fill="hold"/>
                                        <p:tgtEl>
                                          <p:spTgt spid="2053"/>
                                        </p:tgtEl>
                                        <p:attrNameLst>
                                          <p:attrName>ppt_x</p:attrName>
                                        </p:attrNameLst>
                                      </p:cBhvr>
                                      <p:tavLst>
                                        <p:tav tm="0">
                                          <p:val>
                                            <p:strVal val="#ppt_x"/>
                                          </p:val>
                                        </p:tav>
                                        <p:tav tm="100000">
                                          <p:val>
                                            <p:strVal val="#ppt_x"/>
                                          </p:val>
                                        </p:tav>
                                      </p:tavLst>
                                    </p:anim>
                                    <p:anim calcmode="lin" valueType="num">
                                      <p:cBhvr additive="base">
                                        <p:cTn id="32" dur="500" fill="hold"/>
                                        <p:tgtEl>
                                          <p:spTgt spid="2053"/>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052"/>
                                        </p:tgtEl>
                                        <p:attrNameLst>
                                          <p:attrName>style.visibility</p:attrName>
                                        </p:attrNameLst>
                                      </p:cBhvr>
                                      <p:to>
                                        <p:strVal val="visible"/>
                                      </p:to>
                                    </p:set>
                                    <p:anim calcmode="lin" valueType="num">
                                      <p:cBhvr additive="base">
                                        <p:cTn id="35" dur="500" fill="hold"/>
                                        <p:tgtEl>
                                          <p:spTgt spid="2052"/>
                                        </p:tgtEl>
                                        <p:attrNameLst>
                                          <p:attrName>ppt_x</p:attrName>
                                        </p:attrNameLst>
                                      </p:cBhvr>
                                      <p:tavLst>
                                        <p:tav tm="0">
                                          <p:val>
                                            <p:strVal val="#ppt_x"/>
                                          </p:val>
                                        </p:tav>
                                        <p:tav tm="100000">
                                          <p:val>
                                            <p:strVal val="#ppt_x"/>
                                          </p:val>
                                        </p:tav>
                                      </p:tavLst>
                                    </p:anim>
                                    <p:anim calcmode="lin" valueType="num">
                                      <p:cBhvr additive="base">
                                        <p:cTn id="36"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0" grpId="0"/>
      <p:bldP spid="21" grpId="0"/>
      <p:bldP spid="2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AA01F5-6D81-D367-4A88-E88C8EE2F12F}"/>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434278D8-EA09-34BA-2DB9-78633668D70A}"/>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CF06C2F1-2075-858E-8591-1A5799D81E86}"/>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8F770094-038F-028F-FF4A-CE1634320818}"/>
              </a:ext>
            </a:extLst>
          </p:cNvPr>
          <p:cNvSpPr txBox="1"/>
          <p:nvPr/>
        </p:nvSpPr>
        <p:spPr>
          <a:xfrm>
            <a:off x="894635" y="462957"/>
            <a:ext cx="10985292" cy="934720"/>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（二）实证检验</a:t>
            </a:r>
            <a:endParaRPr lang="en-US"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a:lnSpc>
                <a:spcPct val="150000"/>
              </a:lnSpc>
              <a:spcBef>
                <a:spcPts val="700"/>
              </a:spcBef>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a:extLst>
              <a:ext uri="{FF2B5EF4-FFF2-40B4-BE49-F238E27FC236}">
                <a16:creationId xmlns:a16="http://schemas.microsoft.com/office/drawing/2014/main" id="{CC118D0F-C86F-515E-8C96-A0ADB6324666}"/>
              </a:ext>
            </a:extLst>
          </p:cNvPr>
          <p:cNvSpPr>
            <a:spLocks noChangeArrowheads="1"/>
          </p:cNvSpPr>
          <p:nvPr/>
        </p:nvSpPr>
        <p:spPr bwMode="auto">
          <a:xfrm>
            <a:off x="861591" y="-50539"/>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三、规模分配与经济增长关系</a:t>
            </a:r>
          </a:p>
        </p:txBody>
      </p:sp>
      <p:pic>
        <p:nvPicPr>
          <p:cNvPr id="2" name="图片 1">
            <a:extLst>
              <a:ext uri="{FF2B5EF4-FFF2-40B4-BE49-F238E27FC236}">
                <a16:creationId xmlns:a16="http://schemas.microsoft.com/office/drawing/2014/main" id="{8227A535-5FDE-74EB-8A52-F603D63DB9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7678994" y="980856"/>
            <a:ext cx="4513007" cy="5263734"/>
          </a:xfrm>
          <a:prstGeom prst="rect">
            <a:avLst/>
          </a:prstGeom>
          <a:noFill/>
          <a:ln>
            <a:noFill/>
          </a:ln>
        </p:spPr>
      </p:pic>
      <p:sp>
        <p:nvSpPr>
          <p:cNvPr id="7" name="文本框 6">
            <a:extLst>
              <a:ext uri="{FF2B5EF4-FFF2-40B4-BE49-F238E27FC236}">
                <a16:creationId xmlns:a16="http://schemas.microsoft.com/office/drawing/2014/main" id="{003B8C75-C6A3-2E26-EEBA-38220F0323FA}"/>
              </a:ext>
            </a:extLst>
          </p:cNvPr>
          <p:cNvSpPr txBox="1"/>
          <p:nvPr/>
        </p:nvSpPr>
        <p:spPr>
          <a:xfrm>
            <a:off x="8292402" y="6244590"/>
            <a:ext cx="6174658" cy="338554"/>
          </a:xfrm>
          <a:prstGeom prst="rect">
            <a:avLst/>
          </a:prstGeom>
          <a:noFill/>
        </p:spPr>
        <p:txBody>
          <a:bodyPr wrap="square">
            <a:spAutoFit/>
          </a:bodyPr>
          <a:lstStyle/>
          <a:p>
            <a:pPr marL="0" marR="0" algn="just">
              <a:buNone/>
            </a:pPr>
            <a:r>
              <a:rPr lang="zh-CN" altLang="en-US" sz="1600" b="1" kern="100" dirty="0">
                <a:effectLst/>
                <a:latin typeface="宋体" panose="02010600030101010101" pitchFamily="2" charset="-122"/>
                <a:ea typeface="宋体" panose="02010600030101010101" pitchFamily="2" charset="-122"/>
              </a:rPr>
              <a:t>图</a:t>
            </a:r>
            <a:r>
              <a:rPr lang="en-US" altLang="zh-CN" sz="1600" b="1" kern="100" dirty="0">
                <a:effectLst/>
                <a:latin typeface="Times New Roman" panose="02020603050405020304" pitchFamily="18" charset="0"/>
                <a:ea typeface="宋体" panose="02010600030101010101" pitchFamily="2" charset="-122"/>
              </a:rPr>
              <a:t>6</a:t>
            </a:r>
            <a:r>
              <a:rPr lang="en-US" altLang="zh-CN" sz="1600" b="1"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1600" b="1" kern="100" dirty="0">
                <a:effectLst/>
                <a:latin typeface="Times New Roman" panose="02020603050405020304" pitchFamily="18" charset="0"/>
                <a:ea typeface="宋体" panose="02010600030101010101" pitchFamily="2" charset="-122"/>
              </a:rPr>
              <a:t>13  </a:t>
            </a:r>
            <a:r>
              <a:rPr lang="zh-CN" altLang="en-US" sz="1600" b="1" kern="100" dirty="0">
                <a:effectLst/>
                <a:latin typeface="宋体" panose="02010600030101010101" pitchFamily="2" charset="-122"/>
                <a:ea typeface="宋体" panose="02010600030101010101" pitchFamily="2" charset="-122"/>
                <a:cs typeface="Times New Roman" panose="02020603050405020304" pitchFamily="18" charset="0"/>
              </a:rPr>
              <a:t>两类模型估计</a:t>
            </a:r>
            <a:r>
              <a:rPr lang="zh-CN" altLang="en-US" sz="1600" b="1" kern="100" dirty="0">
                <a:effectLst/>
                <a:latin typeface="宋体" panose="02010600030101010101" pitchFamily="2" charset="-122"/>
                <a:ea typeface="宋体" panose="02010600030101010101" pitchFamily="2" charset="-122"/>
              </a:rPr>
              <a:t>结果与实际</a:t>
            </a:r>
            <a:r>
              <a:rPr lang="zh-CN" altLang="en-US" sz="1600" b="1" kern="100" dirty="0">
                <a:effectLst/>
                <a:latin typeface="宋体" panose="02010600030101010101" pitchFamily="2" charset="-122"/>
                <a:ea typeface="宋体" panose="02010600030101010101" pitchFamily="2" charset="-122"/>
                <a:cs typeface="Times New Roman" panose="02020603050405020304" pitchFamily="18" charset="0"/>
              </a:rPr>
              <a:t>数据</a:t>
            </a:r>
            <a:r>
              <a:rPr lang="zh-CN" altLang="en-US" sz="1600" b="1" kern="100" dirty="0">
                <a:effectLst/>
                <a:latin typeface="宋体" panose="02010600030101010101" pitchFamily="2" charset="-122"/>
                <a:ea typeface="宋体" panose="02010600030101010101" pitchFamily="2" charset="-122"/>
              </a:rPr>
              <a:t>比较</a:t>
            </a:r>
            <a:endParaRPr lang="zh-CN" altLang="en-US" sz="1600" kern="100" dirty="0">
              <a:effectLst/>
              <a:latin typeface="Times New Roman" panose="02020603050405020304" pitchFamily="18" charset="0"/>
              <a:ea typeface="宋体" panose="02010600030101010101" pitchFamily="2" charset="-122"/>
            </a:endParaRPr>
          </a:p>
        </p:txBody>
      </p:sp>
      <p:sp>
        <p:nvSpPr>
          <p:cNvPr id="8" name="Rectangle 1">
            <a:extLst>
              <a:ext uri="{FF2B5EF4-FFF2-40B4-BE49-F238E27FC236}">
                <a16:creationId xmlns:a16="http://schemas.microsoft.com/office/drawing/2014/main" id="{5D7AC94D-58FF-1805-E53C-B2478602BBF4}"/>
              </a:ext>
            </a:extLst>
          </p:cNvPr>
          <p:cNvSpPr>
            <a:spLocks noChangeArrowheads="1"/>
          </p:cNvSpPr>
          <p:nvPr/>
        </p:nvSpPr>
        <p:spPr bwMode="auto">
          <a:xfrm>
            <a:off x="780023" y="998151"/>
            <a:ext cx="6999553" cy="600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304800"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504000" algn="l" defTabSz="914400" rtl="0" eaLnBrk="0" fontAlgn="base" latinLnBrk="0" hangingPunct="0">
              <a:lnSpc>
                <a:spcPct val="100000"/>
              </a:lnSpc>
              <a:spcBef>
                <a:spcPct val="0"/>
              </a:spcBef>
              <a:spcAft>
                <a:spcPct val="0"/>
              </a:spcAft>
              <a:buClrTx/>
              <a:buSzTx/>
              <a:buFontTx/>
              <a:buNone/>
              <a:tabLst>
                <a:tab pos="457200" algn="l"/>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作为比较，二次函数之下估计结果为：</a:t>
            </a: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a:p>
            <a:pPr marL="0" marR="0" lvl="0" indent="504000" algn="l" defTabSz="914400" rtl="0" eaLnBrk="0" fontAlgn="ctr" latinLnBrk="0" hangingPunct="0">
              <a:lnSpc>
                <a:spcPct val="100000"/>
              </a:lnSpc>
              <a:spcBef>
                <a:spcPct val="0"/>
              </a:spcBef>
              <a:spcAft>
                <a:spcPct val="0"/>
              </a:spcAft>
              <a:buClrTx/>
              <a:buSzTx/>
              <a:buFontTx/>
              <a:buNone/>
              <a:tabLst>
                <a:tab pos="457200" algn="l"/>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a:t>
            </a:r>
            <a:endParaRPr kumimoji="0" lang="en-US"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endParaRPr>
          </a:p>
          <a:p>
            <a:pPr marL="0" marR="0" lvl="0" indent="504000" algn="l" defTabSz="914400" rtl="0" eaLnBrk="0" fontAlgn="ctr" latinLnBrk="0" hangingPunct="0">
              <a:lnSpc>
                <a:spcPct val="100000"/>
              </a:lnSpc>
              <a:spcBef>
                <a:spcPct val="0"/>
              </a:spcBef>
              <a:spcAft>
                <a:spcPct val="0"/>
              </a:spcAft>
              <a:buClrTx/>
              <a:buSzTx/>
              <a:buFontTx/>
              <a:buNone/>
              <a:tabLst>
                <a:tab pos="457200" algn="l"/>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                        </a:t>
            </a:r>
            <a:endParaRPr kumimoji="0" lang="en-US"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endParaRPr>
          </a:p>
          <a:p>
            <a:pPr marL="0" marR="0" lvl="0" indent="504000" algn="l" defTabSz="914400" rtl="0" eaLnBrk="0" fontAlgn="base" latinLnBrk="0" hangingPunct="0">
              <a:lnSpc>
                <a:spcPct val="100000"/>
              </a:lnSpc>
              <a:spcBef>
                <a:spcPct val="0"/>
              </a:spcBef>
              <a:spcAft>
                <a:spcPct val="0"/>
              </a:spcAft>
              <a:buClrTx/>
              <a:buSzTx/>
              <a:buFontTx/>
              <a:buNone/>
              <a:tabLst>
                <a:tab pos="457200" algn="l"/>
              </a:tabLst>
            </a:pPr>
            <a:r>
              <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rPr>
              <a:t>模型调整后拟合优度为0.849，已用HAC稳健标准误方法消除自相关。由参数估计值可知：抛物线开口向下，基尼系数最大值为0.506，对应的人均GDP为0.723万元。</a:t>
            </a:r>
            <a:endParaRPr kumimoji="0" lang="en-US"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cs typeface="Times New Roman" panose="02020603050405020304" pitchFamily="18" charset="0"/>
            </a:endParaRPr>
          </a:p>
          <a:p>
            <a:pPr indent="504000"/>
            <a:r>
              <a:rPr lang="zh-CN" altLang="en-US" sz="2400" dirty="0">
                <a:latin typeface="华文楷体" panose="02010600040101010101" pitchFamily="2" charset="-122"/>
                <a:ea typeface="华文楷体" panose="02010600040101010101" pitchFamily="2" charset="-122"/>
              </a:rPr>
              <a:t>图</a:t>
            </a:r>
            <a:r>
              <a:rPr lang="en-US" altLang="zh-CN" sz="2400" dirty="0">
                <a:latin typeface="华文楷体" panose="02010600040101010101" pitchFamily="2" charset="-122"/>
                <a:ea typeface="华文楷体" panose="02010600040101010101" pitchFamily="2" charset="-122"/>
              </a:rPr>
              <a:t>6-13</a:t>
            </a:r>
            <a:r>
              <a:rPr lang="zh-CN" altLang="en-US" sz="2400" dirty="0">
                <a:latin typeface="华文楷体" panose="02010600040101010101" pitchFamily="2" charset="-122"/>
                <a:ea typeface="华文楷体" panose="02010600040101010101" pitchFamily="2" charset="-122"/>
              </a:rPr>
              <a:t>给出模型估计结果与实际值的比较。基本判断为：两类模型之下，我国数据均明确支持库兹涅茨倒</a:t>
            </a:r>
            <a:r>
              <a:rPr lang="en-US" altLang="zh-CN" sz="2400" dirty="0">
                <a:latin typeface="华文楷体" panose="02010600040101010101" pitchFamily="2" charset="-122"/>
                <a:ea typeface="华文楷体" panose="02010600040101010101" pitchFamily="2" charset="-122"/>
              </a:rPr>
              <a:t>U</a:t>
            </a:r>
            <a:r>
              <a:rPr lang="zh-CN" altLang="en-US" sz="2400" dirty="0">
                <a:latin typeface="华文楷体" panose="02010600040101010101" pitchFamily="2" charset="-122"/>
                <a:ea typeface="华文楷体" panose="02010600040101010101" pitchFamily="2" charset="-122"/>
              </a:rPr>
              <a:t>理论；但复合指数函数估计值（</a:t>
            </a:r>
            <a:r>
              <a:rPr lang="en-US" altLang="zh-CN" sz="2400" dirty="0" err="1">
                <a:latin typeface="华文楷体" panose="02010600040101010101" pitchFamily="2" charset="-122"/>
                <a:ea typeface="华文楷体" panose="02010600040101010101" pitchFamily="2" charset="-122"/>
              </a:rPr>
              <a:t>GFe</a:t>
            </a:r>
            <a:r>
              <a:rPr lang="zh-CN" altLang="en-US" sz="2400" dirty="0">
                <a:latin typeface="华文楷体" panose="02010600040101010101" pitchFamily="2" charset="-122"/>
                <a:ea typeface="华文楷体" panose="02010600040101010101" pitchFamily="2" charset="-122"/>
              </a:rPr>
              <a:t>）对基尼系数最大值的预测，明显高于二次函数估计值（</a:t>
            </a:r>
            <a:r>
              <a:rPr lang="en-US" altLang="zh-CN" sz="2400" dirty="0" err="1">
                <a:latin typeface="华文楷体" panose="02010600040101010101" pitchFamily="2" charset="-122"/>
                <a:ea typeface="华文楷体" panose="02010600040101010101" pitchFamily="2" charset="-122"/>
              </a:rPr>
              <a:t>GFp</a:t>
            </a:r>
            <a:r>
              <a:rPr lang="zh-CN" altLang="en-US" sz="2400" dirty="0">
                <a:latin typeface="华文楷体" panose="02010600040101010101" pitchFamily="2" charset="-122"/>
                <a:ea typeface="华文楷体" panose="02010600040101010101" pitchFamily="2" charset="-122"/>
              </a:rPr>
              <a:t>）；基尼系数由升转降转折点的人均</a:t>
            </a:r>
            <a:r>
              <a:rPr lang="en-US" altLang="zh-CN" sz="2400" dirty="0">
                <a:latin typeface="华文楷体" panose="02010600040101010101" pitchFamily="2" charset="-122"/>
                <a:ea typeface="华文楷体" panose="02010600040101010101" pitchFamily="2" charset="-122"/>
              </a:rPr>
              <a:t>GDP</a:t>
            </a:r>
            <a:r>
              <a:rPr lang="zh-CN" altLang="en-US" sz="2400" dirty="0">
                <a:latin typeface="华文楷体" panose="02010600040101010101" pitchFamily="2" charset="-122"/>
                <a:ea typeface="华文楷体" panose="02010600040101010101" pitchFamily="2" charset="-122"/>
              </a:rPr>
              <a:t>差异不大，二次函数预测</a:t>
            </a:r>
            <a:r>
              <a:rPr lang="en-US" altLang="zh-CN" sz="2400" dirty="0">
                <a:latin typeface="华文楷体" panose="02010600040101010101" pitchFamily="2" charset="-122"/>
                <a:ea typeface="华文楷体" panose="02010600040101010101" pitchFamily="2" charset="-122"/>
              </a:rPr>
              <a:t>2014</a:t>
            </a:r>
            <a:r>
              <a:rPr lang="zh-CN" altLang="en-US" sz="2400" dirty="0">
                <a:latin typeface="华文楷体" panose="02010600040101010101" pitchFamily="2" charset="-122"/>
                <a:ea typeface="华文楷体" panose="02010600040101010101" pitchFamily="2" charset="-122"/>
              </a:rPr>
              <a:t>年达到，复合指数函数预测</a:t>
            </a:r>
            <a:r>
              <a:rPr lang="en-US" altLang="zh-CN" sz="2400" dirty="0">
                <a:latin typeface="华文楷体" panose="02010600040101010101" pitchFamily="2" charset="-122"/>
                <a:ea typeface="华文楷体" panose="02010600040101010101" pitchFamily="2" charset="-122"/>
              </a:rPr>
              <a:t>2016</a:t>
            </a:r>
            <a:r>
              <a:rPr lang="zh-CN" altLang="en-US" sz="2400" dirty="0">
                <a:latin typeface="华文楷体" panose="02010600040101010101" pitchFamily="2" charset="-122"/>
                <a:ea typeface="华文楷体" panose="02010600040101010101" pitchFamily="2" charset="-122"/>
              </a:rPr>
              <a:t>年达到。然而，近几年我国基尼系数稳定在</a:t>
            </a:r>
            <a:r>
              <a:rPr lang="en-US" altLang="zh-CN" sz="2400" dirty="0">
                <a:latin typeface="华文楷体" panose="02010600040101010101" pitchFamily="2" charset="-122"/>
                <a:ea typeface="华文楷体" panose="02010600040101010101" pitchFamily="2" charset="-122"/>
              </a:rPr>
              <a:t>0.467</a:t>
            </a:r>
            <a:r>
              <a:rPr lang="zh-CN" altLang="en-US" sz="2400" dirty="0">
                <a:latin typeface="华文楷体" panose="02010600040101010101" pitchFamily="2" charset="-122"/>
                <a:ea typeface="华文楷体" panose="02010600040101010101" pitchFamily="2" charset="-122"/>
              </a:rPr>
              <a:t>附近，并未出现明显的下降趋势。</a:t>
            </a:r>
          </a:p>
          <a:p>
            <a:pPr marL="0" marR="0" lvl="0" indent="612000" algn="l" defTabSz="914400" rtl="0" eaLnBrk="0" fontAlgn="base" latinLnBrk="0" hangingPunct="0">
              <a:lnSpc>
                <a:spcPct val="100000"/>
              </a:lnSpc>
              <a:spcBef>
                <a:spcPct val="0"/>
              </a:spcBef>
              <a:spcAft>
                <a:spcPct val="0"/>
              </a:spcAft>
              <a:buClrTx/>
              <a:buSzTx/>
              <a:buFontTx/>
              <a:buNone/>
              <a:tabLst>
                <a:tab pos="457200" algn="l"/>
              </a:tabLst>
            </a:pPr>
            <a:endParaRPr kumimoji="0" lang="zh-CN" altLang="zh-CN" sz="2400" b="0" i="0" u="none" strike="noStrike" cap="none" normalizeH="0" baseline="0" dirty="0">
              <a:ln>
                <a:noFill/>
              </a:ln>
              <a:solidFill>
                <a:schemeClr val="tx1"/>
              </a:solidFill>
              <a:effectLst/>
              <a:latin typeface="华文楷体" panose="02010600040101010101" pitchFamily="2" charset="-122"/>
              <a:ea typeface="华文楷体" panose="02010600040101010101" pitchFamily="2" charset="-122"/>
            </a:endParaRPr>
          </a:p>
        </p:txBody>
      </p:sp>
      <p:pic>
        <p:nvPicPr>
          <p:cNvPr id="3074" name="Picture 2">
            <a:extLst>
              <a:ext uri="{FF2B5EF4-FFF2-40B4-BE49-F238E27FC236}">
                <a16:creationId xmlns:a16="http://schemas.microsoft.com/office/drawing/2014/main" id="{88D5E895-DDAE-6A63-D47A-7B872A4592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8191" y="1382675"/>
            <a:ext cx="3653055" cy="805407"/>
          </a:xfrm>
          <a:prstGeom prst="rect">
            <a:avLst/>
          </a:prstGeom>
          <a:noFill/>
          <a:extLst>
            <a:ext uri="{909E8E84-426E-40DD-AFC4-6F175D3DCCD1}">
              <a14:hiddenFill xmlns:a14="http://schemas.microsoft.com/office/drawing/2010/main">
                <a:solidFill>
                  <a:srgbClr val="FFFFFF"/>
                </a:solidFill>
              </a14:hiddenFill>
            </a:ext>
          </a:extLst>
        </p:spPr>
      </p:pic>
      <p:sp>
        <p:nvSpPr>
          <p:cNvPr id="9" name="文本框 8">
            <a:extLst>
              <a:ext uri="{FF2B5EF4-FFF2-40B4-BE49-F238E27FC236}">
                <a16:creationId xmlns:a16="http://schemas.microsoft.com/office/drawing/2014/main" id="{241BD4BD-2378-9210-71B9-AD5A819705B9}"/>
              </a:ext>
            </a:extLst>
          </p:cNvPr>
          <p:cNvSpPr txBox="1"/>
          <p:nvPr/>
        </p:nvSpPr>
        <p:spPr>
          <a:xfrm>
            <a:off x="6017340" y="1726417"/>
            <a:ext cx="2831690" cy="461665"/>
          </a:xfrm>
          <a:prstGeom prst="rect">
            <a:avLst/>
          </a:prstGeom>
          <a:noFill/>
        </p:spPr>
        <p:txBody>
          <a:bodyPr wrap="square" rtlCol="0">
            <a:spAutoFit/>
          </a:bodyPr>
          <a:lstStyle/>
          <a:p>
            <a:r>
              <a:rPr lang="zh-CN" altLang="zh-CN" sz="2400" dirty="0">
                <a:latin typeface="华文楷体" panose="02010600040101010101" pitchFamily="2" charset="-122"/>
                <a:ea typeface="华文楷体" panose="02010600040101010101" pitchFamily="2" charset="-122"/>
                <a:cs typeface="Times New Roman" panose="02020603050405020304" pitchFamily="18" charset="0"/>
              </a:rPr>
              <a:t> （6.15）</a:t>
            </a:r>
            <a:endParaRPr lang="zh-CN" altLang="en-US" sz="2400" dirty="0"/>
          </a:p>
        </p:txBody>
      </p:sp>
    </p:spTree>
    <p:extLst>
      <p:ext uri="{BB962C8B-B14F-4D97-AF65-F5344CB8AC3E}">
        <p14:creationId xmlns:p14="http://schemas.microsoft.com/office/powerpoint/2010/main" val="74422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074"/>
                                        </p:tgtEl>
                                        <p:attrNameLst>
                                          <p:attrName>style.visibility</p:attrName>
                                        </p:attrNameLst>
                                      </p:cBhvr>
                                      <p:to>
                                        <p:strVal val="visible"/>
                                      </p:to>
                                    </p:set>
                                    <p:anim calcmode="lin" valueType="num">
                                      <p:cBhvr additive="base">
                                        <p:cTn id="11" dur="500" fill="hold"/>
                                        <p:tgtEl>
                                          <p:spTgt spid="3074"/>
                                        </p:tgtEl>
                                        <p:attrNameLst>
                                          <p:attrName>ppt_x</p:attrName>
                                        </p:attrNameLst>
                                      </p:cBhvr>
                                      <p:tavLst>
                                        <p:tav tm="0">
                                          <p:val>
                                            <p:strVal val="#ppt_x"/>
                                          </p:val>
                                        </p:tav>
                                        <p:tav tm="100000">
                                          <p:val>
                                            <p:strVal val="#ppt_x"/>
                                          </p:val>
                                        </p:tav>
                                      </p:tavLst>
                                    </p:anim>
                                    <p:anim calcmode="lin" valueType="num">
                                      <p:cBhvr additive="base">
                                        <p:cTn id="12" dur="500" fill="hold"/>
                                        <p:tgtEl>
                                          <p:spTgt spid="307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3" descr="06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5779" y="1155627"/>
            <a:ext cx="10727026" cy="525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2"/>
          <p:cNvSpPr>
            <a:spLocks noGrp="1" noChangeArrowheads="1"/>
          </p:cNvSpPr>
          <p:nvPr>
            <p:ph type="title"/>
          </p:nvPr>
        </p:nvSpPr>
        <p:spPr>
          <a:xfrm>
            <a:off x="1346731" y="159"/>
            <a:ext cx="9889490" cy="1325563"/>
          </a:xfrm>
        </p:spPr>
        <p:txBody>
          <a:bodyPr>
            <a:normAutofit/>
          </a:body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思考与练习</a:t>
            </a:r>
            <a:endParaRPr lang="en-US" altLang="zh-CN" b="1" dirty="0">
              <a:solidFill>
                <a:schemeClr val="accent1">
                  <a:lumMod val="50000"/>
                </a:schemeClr>
              </a:solidFill>
              <a:latin typeface="黑体" panose="02010609060101010101" pitchFamily="49" charset="-122"/>
              <a:ea typeface="黑体" panose="02010609060101010101" pitchFamily="49" charset="-122"/>
            </a:endParaRPr>
          </a:p>
        </p:txBody>
      </p:sp>
      <p:sp>
        <p:nvSpPr>
          <p:cNvPr id="6148" name="Rectangle 3"/>
          <p:cNvSpPr>
            <a:spLocks noGrp="1" noChangeArrowheads="1"/>
          </p:cNvSpPr>
          <p:nvPr>
            <p:ph idx="1"/>
          </p:nvPr>
        </p:nvSpPr>
        <p:spPr>
          <a:xfrm>
            <a:off x="1209675" y="1826779"/>
            <a:ext cx="10026546" cy="4503420"/>
          </a:xfrm>
        </p:spPr>
        <p:txBody>
          <a:bodyPr>
            <a:noAutofit/>
          </a:bodyPr>
          <a:lstStyle/>
          <a:p>
            <a:pPr marL="0" lvl="0" indent="0">
              <a:lnSpc>
                <a:spcPct val="100000"/>
              </a:lnSpc>
              <a:buNone/>
            </a:pPr>
            <a:r>
              <a:rPr lang="zh-CN" altLang="en-US" sz="2400" b="1" dirty="0">
                <a:solidFill>
                  <a:srgbClr val="7030A0"/>
                </a:solidFill>
                <a:latin typeface="华文楷体" panose="02010600040101010101" charset="-122"/>
                <a:ea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rPr>
              <a:t>1</a:t>
            </a:r>
            <a:r>
              <a:rPr lang="zh-CN" altLang="en-US" sz="2400" b="1" dirty="0">
                <a:solidFill>
                  <a:srgbClr val="7030A0"/>
                </a:solidFill>
                <a:latin typeface="华文楷体" panose="02010600040101010101" charset="-122"/>
                <a:ea typeface="华文楷体" panose="02010600040101010101" charset="-122"/>
              </a:rPr>
              <a:t>）试述收入再分配与收入初次分配的区别与联系。</a:t>
            </a:r>
          </a:p>
          <a:p>
            <a:pPr marL="0" lvl="0" indent="0">
              <a:lnSpc>
                <a:spcPct val="100000"/>
              </a:lnSpc>
              <a:buNone/>
            </a:pPr>
            <a:r>
              <a:rPr lang="zh-CN" altLang="en-US" sz="2400" b="1" dirty="0">
                <a:solidFill>
                  <a:srgbClr val="7030A0"/>
                </a:solidFill>
                <a:latin typeface="华文楷体" panose="02010600040101010101" charset="-122"/>
                <a:ea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rPr>
              <a:t>2</a:t>
            </a:r>
            <a:r>
              <a:rPr lang="zh-CN" altLang="en-US" sz="2400" b="1" dirty="0">
                <a:solidFill>
                  <a:srgbClr val="7030A0"/>
                </a:solidFill>
                <a:latin typeface="华文楷体" panose="02010600040101010101" charset="-122"/>
                <a:ea typeface="华文楷体" panose="02010600040101010101" charset="-122"/>
              </a:rPr>
              <a:t>）解释功能收入分配和规模收入分配的含义，并说明二者之间的关系。</a:t>
            </a:r>
          </a:p>
          <a:p>
            <a:pPr marL="0" lvl="0" indent="0">
              <a:lnSpc>
                <a:spcPct val="100000"/>
              </a:lnSpc>
              <a:buNone/>
            </a:pPr>
            <a:r>
              <a:rPr lang="zh-CN" altLang="en-US" sz="2400" b="1" dirty="0">
                <a:solidFill>
                  <a:srgbClr val="7030A0"/>
                </a:solidFill>
                <a:latin typeface="华文楷体" panose="02010600040101010101" charset="-122"/>
                <a:ea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rPr>
              <a:t>3</a:t>
            </a:r>
            <a:r>
              <a:rPr lang="zh-CN" altLang="en-US" sz="2400" b="1" dirty="0">
                <a:solidFill>
                  <a:srgbClr val="7030A0"/>
                </a:solidFill>
                <a:latin typeface="华文楷体" panose="02010600040101010101" charset="-122"/>
                <a:ea typeface="华文楷体" panose="02010600040101010101" charset="-122"/>
              </a:rPr>
              <a:t>）什么是国民收入分配的主体格局与要素格局，两者有何区别与联系？</a:t>
            </a:r>
          </a:p>
          <a:p>
            <a:pPr marL="0" lvl="0" indent="0">
              <a:lnSpc>
                <a:spcPct val="100000"/>
              </a:lnSpc>
              <a:buNone/>
            </a:pPr>
            <a:r>
              <a:rPr lang="zh-CN" altLang="en-US" sz="2400" b="1" dirty="0">
                <a:solidFill>
                  <a:srgbClr val="7030A0"/>
                </a:solidFill>
                <a:latin typeface="华文楷体" panose="02010600040101010101" charset="-122"/>
                <a:ea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rPr>
              <a:t>4</a:t>
            </a:r>
            <a:r>
              <a:rPr lang="zh-CN" altLang="en-US" sz="2400" b="1" dirty="0">
                <a:solidFill>
                  <a:srgbClr val="7030A0"/>
                </a:solidFill>
                <a:latin typeface="华文楷体" panose="02010600040101010101" charset="-122"/>
                <a:ea typeface="华文楷体" panose="02010600040101010101" charset="-122"/>
              </a:rPr>
              <a:t>）中国要素分配结构统计分析的数据来源主要有几种，试比较其优点？</a:t>
            </a:r>
          </a:p>
          <a:p>
            <a:pPr marL="0" lvl="0" indent="0">
              <a:lnSpc>
                <a:spcPct val="100000"/>
              </a:lnSpc>
              <a:buNone/>
            </a:pPr>
            <a:r>
              <a:rPr lang="zh-CN" altLang="en-US" sz="2400" b="1" dirty="0">
                <a:solidFill>
                  <a:srgbClr val="7030A0"/>
                </a:solidFill>
                <a:latin typeface="华文楷体" panose="02010600040101010101" charset="-122"/>
                <a:ea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rPr>
              <a:t>5</a:t>
            </a:r>
            <a:r>
              <a:rPr lang="zh-CN" altLang="en-US" sz="2400" b="1" dirty="0">
                <a:solidFill>
                  <a:srgbClr val="7030A0"/>
                </a:solidFill>
                <a:latin typeface="华文楷体" panose="02010600040101010101" charset="-122"/>
                <a:ea typeface="华文楷体" panose="02010600040101010101" charset="-122"/>
              </a:rPr>
              <a:t>）简述基尼系数的经济含义与计算方法。</a:t>
            </a:r>
          </a:p>
          <a:p>
            <a:pPr marL="0" lvl="0" indent="0">
              <a:lnSpc>
                <a:spcPct val="100000"/>
              </a:lnSpc>
              <a:buNone/>
            </a:pPr>
            <a:r>
              <a:rPr lang="zh-CN" altLang="en-US" sz="2400" b="1" dirty="0">
                <a:solidFill>
                  <a:srgbClr val="7030A0"/>
                </a:solidFill>
                <a:latin typeface="华文楷体" panose="02010600040101010101" charset="-122"/>
                <a:ea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rPr>
              <a:t>6</a:t>
            </a:r>
            <a:r>
              <a:rPr lang="zh-CN" altLang="en-US" sz="2400" b="1" dirty="0">
                <a:solidFill>
                  <a:srgbClr val="7030A0"/>
                </a:solidFill>
                <a:latin typeface="华文楷体" panose="02010600040101010101" charset="-122"/>
                <a:ea typeface="华文楷体" panose="02010600040101010101" charset="-122"/>
              </a:rPr>
              <a:t>）评判不平等测度指标优劣的标准有哪些？</a:t>
            </a:r>
          </a:p>
          <a:p>
            <a:pPr marL="0" lvl="0" indent="0">
              <a:lnSpc>
                <a:spcPct val="100000"/>
              </a:lnSpc>
              <a:buNone/>
            </a:pPr>
            <a:r>
              <a:rPr lang="zh-CN" altLang="en-US" sz="2400" b="1" dirty="0">
                <a:solidFill>
                  <a:srgbClr val="7030A0"/>
                </a:solidFill>
                <a:latin typeface="华文楷体" panose="02010600040101010101" charset="-122"/>
                <a:ea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rPr>
              <a:t>7</a:t>
            </a:r>
            <a:r>
              <a:rPr lang="zh-CN" altLang="en-US" sz="2400" b="1" dirty="0">
                <a:solidFill>
                  <a:srgbClr val="7030A0"/>
                </a:solidFill>
                <a:latin typeface="华文楷体" panose="02010600040101010101" charset="-122"/>
                <a:ea typeface="华文楷体" panose="02010600040101010101" charset="-122"/>
              </a:rPr>
              <a:t>）简述库兹涅茨倒</a:t>
            </a:r>
            <a:r>
              <a:rPr lang="en-US" altLang="zh-CN" sz="2400" b="1" dirty="0">
                <a:solidFill>
                  <a:srgbClr val="7030A0"/>
                </a:solidFill>
                <a:latin typeface="华文楷体" panose="02010600040101010101" charset="-122"/>
                <a:ea typeface="华文楷体" panose="02010600040101010101" charset="-122"/>
              </a:rPr>
              <a:t>U</a:t>
            </a:r>
            <a:r>
              <a:rPr lang="zh-CN" altLang="en-US" sz="2400" b="1" dirty="0">
                <a:solidFill>
                  <a:srgbClr val="7030A0"/>
                </a:solidFill>
                <a:latin typeface="华文楷体" panose="02010600040101010101" charset="-122"/>
                <a:ea typeface="华文楷体" panose="02010600040101010101" charset="-122"/>
              </a:rPr>
              <a:t>理论，并用全国或某省数据验证其对中国是否适用。</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2919" y="207010"/>
            <a:ext cx="911860" cy="911860"/>
          </a:xfrm>
          <a:prstGeom prst="rect">
            <a:avLst/>
          </a:prstGeom>
        </p:spPr>
      </p:pic>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47</a:t>
            </a:fld>
            <a:endParaRPr lang="zh-CN" altLang="en-US" sz="2000" dirty="0">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8C1CB3-B2D7-77FC-A928-203839DA01C2}"/>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F3093E84-7AD8-6E65-A411-F0AA8561A739}"/>
              </a:ext>
            </a:extLst>
          </p:cNvPr>
          <p:cNvSpPr txBox="1">
            <a:spLocks noChangeArrowheads="1"/>
          </p:cNvSpPr>
          <p:nvPr/>
        </p:nvSpPr>
        <p:spPr bwMode="auto">
          <a:xfrm>
            <a:off x="648231" y="439550"/>
            <a:ext cx="11353800" cy="549312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（一）国民收入分配和个人收入分配</a:t>
            </a:r>
          </a:p>
          <a:p>
            <a:pPr indent="612000">
              <a:lnSpc>
                <a:spcPct val="150000"/>
              </a:lnSpc>
            </a:pPr>
            <a:r>
              <a:rPr lang="zh-CN" altLang="en-US" sz="2400" dirty="0">
                <a:latin typeface="华文楷体" panose="02010600040101010101" charset="-122"/>
                <a:ea typeface="华文楷体" panose="02010600040101010101" charset="-122"/>
              </a:rPr>
              <a:t>从研究层次看，收入分配可以分为国民收入分配与个人收入分配。国民收入分配是国民收入在各生产要素之间、各分配主体之间及其内部的分配比例，主要体现收入分配的总量关系。个人收入分配也称居民收入分配，是特定社会经济体制下某一时期各类社会成员的收入水平及收入比例，主要体现收入分配的个量关系。</a:t>
            </a:r>
          </a:p>
          <a:p>
            <a:pPr indent="612000">
              <a:lnSpc>
                <a:spcPct val="150000"/>
              </a:lnSpc>
            </a:pPr>
            <a:r>
              <a:rPr lang="zh-CN" altLang="en-US" sz="2400" dirty="0">
                <a:latin typeface="华文楷体" panose="02010600040101010101" charset="-122"/>
                <a:ea typeface="华文楷体" panose="02010600040101010101" charset="-122"/>
              </a:rPr>
              <a:t>国民收入分配和个人收入分配更多是统计意义上的分类（吕光明，</a:t>
            </a:r>
            <a:r>
              <a:rPr lang="en-US" altLang="zh-CN" sz="2400" dirty="0">
                <a:latin typeface="华文楷体" panose="02010600040101010101" charset="-122"/>
                <a:ea typeface="华文楷体" panose="02010600040101010101" charset="-122"/>
              </a:rPr>
              <a:t>2016</a:t>
            </a:r>
            <a:r>
              <a:rPr lang="zh-CN" altLang="en-US" sz="2400" dirty="0">
                <a:latin typeface="华文楷体" panose="02010600040101010101" charset="-122"/>
                <a:ea typeface="华文楷体" panose="02010600040101010101" charset="-122"/>
              </a:rPr>
              <a:t>），二者关系为：个人收入分配是分配环节的基础，国民收入分配是分配环节的总和；个人收入分配制约国民收入分配状况，国民收入分配影响微观收入分配的实现。</a:t>
            </a:r>
          </a:p>
          <a:p>
            <a:pPr fontAlgn="auto">
              <a:lnSpc>
                <a:spcPct val="150000"/>
              </a:lnSpc>
              <a:spcBef>
                <a:spcPct val="50000"/>
              </a:spcBef>
            </a:pPr>
            <a:endParaRPr lang="zh-CN" altLang="en-US" sz="2400" dirty="0">
              <a:latin typeface="华文楷体" panose="02010600040101010101" charset="-122"/>
              <a:ea typeface="华文楷体" panose="02010600040101010101" charset="-122"/>
            </a:endParaRPr>
          </a:p>
        </p:txBody>
      </p:sp>
      <p:sp>
        <p:nvSpPr>
          <p:cNvPr id="5" name="灯片编号占位符 6">
            <a:extLst>
              <a:ext uri="{FF2B5EF4-FFF2-40B4-BE49-F238E27FC236}">
                <a16:creationId xmlns:a16="http://schemas.microsoft.com/office/drawing/2014/main" id="{CA50C5F1-0670-BE7D-D0CD-971DED989B11}"/>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12338F4A-414A-4002-471D-3C0A61C76712}"/>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二、收入分配分类</a:t>
            </a:r>
          </a:p>
        </p:txBody>
      </p:sp>
    </p:spTree>
    <p:extLst>
      <p:ext uri="{BB962C8B-B14F-4D97-AF65-F5344CB8AC3E}">
        <p14:creationId xmlns:p14="http://schemas.microsoft.com/office/powerpoint/2010/main" val="3018197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686331" y="401450"/>
            <a:ext cx="11353800" cy="5975089"/>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endParaRPr lang="zh-CN" altLang="en-US" sz="2400" dirty="0">
              <a:latin typeface="华文楷体" panose="02010600040101010101" charset="-122"/>
              <a:ea typeface="华文楷体" panose="02010600040101010101" charset="-122"/>
            </a:endParaRPr>
          </a:p>
          <a:p>
            <a:pPr indent="609600">
              <a:lnSpc>
                <a:spcPct val="150000"/>
              </a:lnSpc>
            </a:pPr>
            <a:r>
              <a:rPr lang="zh-CN" altLang="en-US" sz="2800" b="1" dirty="0">
                <a:solidFill>
                  <a:schemeClr val="accent2"/>
                </a:solidFill>
                <a:latin typeface="华文楷体" panose="02010600040101010101" charset="-122"/>
                <a:ea typeface="华文楷体" panose="02010600040101010101" charset="-122"/>
              </a:rPr>
              <a:t>（二）功能收入分配与规模收入分配</a:t>
            </a:r>
          </a:p>
          <a:p>
            <a:pPr indent="612000">
              <a:lnSpc>
                <a:spcPct val="130000"/>
              </a:lnSpc>
            </a:pPr>
            <a:r>
              <a:rPr lang="zh-CN" altLang="en-US" sz="2400" dirty="0">
                <a:latin typeface="华文楷体" panose="02010600040101010101" charset="-122"/>
                <a:ea typeface="华文楷体" panose="02010600040101010101" charset="-122"/>
              </a:rPr>
              <a:t>从经济学意义上，按照收入分配主体不同，可区分功能收入分配和规模收入分配。</a:t>
            </a:r>
          </a:p>
          <a:p>
            <a:pPr indent="612000">
              <a:lnSpc>
                <a:spcPct val="130000"/>
              </a:lnSpc>
            </a:pPr>
            <a:r>
              <a:rPr lang="zh-CN" altLang="en-US" sz="2400" dirty="0">
                <a:latin typeface="华文楷体" panose="02010600040101010101" charset="-122"/>
                <a:ea typeface="华文楷体" panose="02010600040101010101" charset="-122"/>
              </a:rPr>
              <a:t>功能收入分配（</a:t>
            </a:r>
            <a:r>
              <a:rPr lang="en-US" altLang="zh-CN" sz="2400" dirty="0">
                <a:latin typeface="华文楷体" panose="02010600040101010101" charset="-122"/>
                <a:ea typeface="华文楷体" panose="02010600040101010101" charset="-122"/>
              </a:rPr>
              <a:t>Functional Distribution of Income</a:t>
            </a:r>
            <a:r>
              <a:rPr lang="zh-CN" altLang="en-US" sz="2400" dirty="0">
                <a:latin typeface="华文楷体" panose="02010600040101010101" charset="-122"/>
                <a:ea typeface="华文楷体" panose="02010600040101010101" charset="-122"/>
              </a:rPr>
              <a:t>）也称要素收入分配（</a:t>
            </a:r>
            <a:r>
              <a:rPr lang="en-US" altLang="zh-CN" sz="2400" dirty="0">
                <a:latin typeface="华文楷体" panose="02010600040101010101" charset="-122"/>
                <a:ea typeface="华文楷体" panose="02010600040101010101" charset="-122"/>
              </a:rPr>
              <a:t>Factor Distributions of Income</a:t>
            </a:r>
            <a:r>
              <a:rPr lang="zh-CN" altLang="en-US" sz="2400" dirty="0">
                <a:latin typeface="华文楷体" panose="02010600040101010101" charset="-122"/>
                <a:ea typeface="华文楷体" panose="02010600040101010101" charset="-122"/>
              </a:rPr>
              <a:t>）或类型收入分配（</a:t>
            </a:r>
            <a:r>
              <a:rPr lang="en-US" altLang="zh-CN" sz="2400" dirty="0">
                <a:latin typeface="华文楷体" panose="02010600040101010101" charset="-122"/>
                <a:ea typeface="华文楷体" panose="02010600040101010101" charset="-122"/>
              </a:rPr>
              <a:t>Type Distributions of Income</a:t>
            </a:r>
            <a:r>
              <a:rPr lang="zh-CN" altLang="en-US" sz="2400" dirty="0">
                <a:latin typeface="华文楷体" panose="02010600040101010101" charset="-122"/>
                <a:ea typeface="华文楷体" panose="02010600040101010101" charset="-122"/>
              </a:rPr>
              <a:t>），考察初次分配阶段国民收入在劳动、资本等要素之间的分配关系。其从收入来源角度研究收入分配，关注劳动、资本等要素的收入份额，并评判其是否与生产要素对生产的贡献相符合。</a:t>
            </a:r>
          </a:p>
          <a:p>
            <a:pPr indent="612000">
              <a:lnSpc>
                <a:spcPct val="130000"/>
              </a:lnSpc>
            </a:pPr>
            <a:r>
              <a:rPr lang="zh-CN" altLang="en-US" sz="2400" dirty="0">
                <a:latin typeface="华文楷体" panose="02010600040101010101" charset="-122"/>
                <a:ea typeface="华文楷体" panose="02010600040101010101" charset="-122"/>
              </a:rPr>
              <a:t>规模收入分配（</a:t>
            </a:r>
            <a:r>
              <a:rPr lang="en-US" altLang="zh-CN" sz="2400" dirty="0">
                <a:latin typeface="华文楷体" panose="02010600040101010101" charset="-122"/>
                <a:ea typeface="华文楷体" panose="02010600040101010101" charset="-122"/>
              </a:rPr>
              <a:t>Size Distributions of Income</a:t>
            </a:r>
            <a:r>
              <a:rPr lang="zh-CN" altLang="en-US" sz="2400" dirty="0">
                <a:latin typeface="华文楷体" panose="02010600040101010101" charset="-122"/>
                <a:ea typeface="华文楷体" panose="02010600040101010101" charset="-122"/>
              </a:rPr>
              <a:t>）等同个人收入分配</a:t>
            </a:r>
            <a:r>
              <a:rPr lang="en-US" altLang="zh-CN" sz="2400" dirty="0">
                <a:latin typeface="华文楷体" panose="02010600040101010101" charset="-122"/>
                <a:ea typeface="华文楷体" panose="02010600040101010101" charset="-122"/>
              </a:rPr>
              <a:t>(Personal Distributions of Income)</a:t>
            </a:r>
            <a:r>
              <a:rPr lang="zh-CN" altLang="en-US" sz="2400" dirty="0">
                <a:latin typeface="华文楷体" panose="02010600040101010101" charset="-122"/>
                <a:ea typeface="华文楷体" panose="02010600040101010101" charset="-122"/>
              </a:rPr>
              <a:t>，其以个人或家庭为主体，关注不同主体的最终收入水平及其差异。规模性收入分配注重结果，而不关心收入获取来源，侧重评判收入分配差距大小和均等性。</a:t>
            </a:r>
          </a:p>
          <a:p>
            <a:pPr fontAlgn="auto">
              <a:lnSpc>
                <a:spcPct val="150000"/>
              </a:lnSpc>
              <a:spcBef>
                <a:spcPct val="50000"/>
              </a:spcBef>
            </a:pPr>
            <a:endParaRPr lang="zh-CN" altLang="en-US" sz="2400" dirty="0">
              <a:latin typeface="华文楷体" panose="02010600040101010101" charset="-122"/>
              <a:ea typeface="华文楷体" panose="02010600040101010101"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a:t>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二、收入分配分类</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additive="base">
                                        <p:cTn id="1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 calcmode="lin" valueType="num">
                                      <p:cBhvr additive="base">
                                        <p:cTn id="2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856609" y="1276121"/>
            <a:ext cx="10964799"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12000">
              <a:lnSpc>
                <a:spcPct val="150000"/>
              </a:lnSpc>
            </a:pPr>
            <a:r>
              <a:rPr lang="zh-CN" altLang="en-US" sz="2400" dirty="0">
                <a:latin typeface="华文楷体" panose="02010600040101010101" charset="-122"/>
                <a:ea typeface="华文楷体" panose="02010600040101010101" charset="-122"/>
              </a:rPr>
              <a:t>根据</a:t>
            </a:r>
            <a:r>
              <a:rPr lang="en-US" altLang="zh-CN" sz="2400" dirty="0">
                <a:latin typeface="华文楷体" panose="02010600040101010101" charset="-122"/>
                <a:ea typeface="华文楷体" panose="02010600040101010101" charset="-122"/>
              </a:rPr>
              <a:t>Kaldor</a:t>
            </a:r>
            <a:r>
              <a:rPr lang="zh-CN" altLang="en-US" sz="2400" dirty="0">
                <a:latin typeface="华文楷体" panose="02010600040101010101" charset="-122"/>
                <a:ea typeface="华文楷体" panose="02010600040101010101" charset="-122"/>
              </a:rPr>
              <a:t>（</a:t>
            </a:r>
            <a:r>
              <a:rPr lang="en-US" altLang="zh-CN" sz="2400" dirty="0">
                <a:latin typeface="华文楷体" panose="02010600040101010101" charset="-122"/>
                <a:ea typeface="华文楷体" panose="02010600040101010101" charset="-122"/>
              </a:rPr>
              <a:t>1955</a:t>
            </a:r>
            <a:r>
              <a:rPr lang="zh-CN" altLang="en-US" sz="2400" dirty="0">
                <a:latin typeface="华文楷体" panose="02010600040101010101" charset="-122"/>
                <a:ea typeface="华文楷体" panose="02010600040101010101" charset="-122"/>
              </a:rPr>
              <a:t>），收入分配先后形成四大理论流派：李嘉图古典分配理论，马克思古典分配理论，新古典分配理论，剑桥分配理论。</a:t>
            </a:r>
          </a:p>
          <a:p>
            <a:pPr indent="612000">
              <a:lnSpc>
                <a:spcPct val="150000"/>
              </a:lnSpc>
            </a:pPr>
            <a:r>
              <a:rPr lang="zh-CN" altLang="en-US" sz="2400" dirty="0">
                <a:latin typeface="华文楷体" panose="02010600040101010101" charset="-122"/>
                <a:ea typeface="华文楷体" panose="02010600040101010101" charset="-122"/>
              </a:rPr>
              <a:t>由斯密到李嘉图的古典分配理论，与价值理论紧密结合，解释工资和利润的形成及其关系。马克思在古典分配理论的基础上，提出以剩余价值为中心的分配理论，侧重考查商品价值在不同经济主体之间的分割。克拉克提出边际生产力分配理论，奠定了新古典收入分配理论的基础。马歇尔进一步将新古典分配理论推向前进，其将商品价值论和均衡价格理论贯彻到分配理论。卡尔多为代表的新剑桥学派，对新古典分配理论单纯探讨物质技术关系的倾向提出严厉批评。其沿用凯恩斯</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通论</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的“投资</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储蓄”分析框架，构建起凯恩斯主义分配理论，从储蓄倾向差异探讨要素收入分配结构及其变化。</a:t>
            </a:r>
          </a:p>
          <a:p>
            <a:pPr fontAlgn="auto">
              <a:lnSpc>
                <a:spcPct val="150000"/>
              </a:lnSpc>
              <a:spcBef>
                <a:spcPct val="50000"/>
              </a:spcBef>
            </a:pPr>
            <a:r>
              <a:rPr lang="en-US" altLang="zh-CN" sz="2400" dirty="0">
                <a:latin typeface="华文楷体" panose="02010600040101010101" charset="-122"/>
                <a:ea typeface="华文楷体" panose="02010600040101010101" charset="-122"/>
              </a:rPr>
              <a:t> </a:t>
            </a: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三、收入分配理论</a:t>
            </a: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6</a:t>
            </a:fld>
            <a:endParaRPr lang="zh-CN" altLang="en-US"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448158-C43A-14C8-6156-C455D079E787}"/>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FC5E0DF8-84A0-CC0C-6C41-8929097EC035}"/>
              </a:ext>
            </a:extLst>
          </p:cNvPr>
          <p:cNvSpPr txBox="1">
            <a:spLocks noChangeArrowheads="1"/>
          </p:cNvSpPr>
          <p:nvPr/>
        </p:nvSpPr>
        <p:spPr bwMode="auto">
          <a:xfrm>
            <a:off x="427742" y="1056418"/>
            <a:ext cx="5048890" cy="5299377"/>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12000"/>
            <a:r>
              <a:rPr lang="zh-CN" altLang="en-US" sz="2400" dirty="0">
                <a:latin typeface="华文楷体" panose="02010600040101010101" charset="-122"/>
                <a:ea typeface="华文楷体" panose="02010600040101010101" charset="-122"/>
              </a:rPr>
              <a:t>收入分配统计分析就是对从收入分配过程的各环节形成的各种形式的收入总量，以及各分配主体获得收入总量进行静态格局分析和动态趋势分析。重点包括三方面：主体分配格局及其变动，要素分配结构及其变动，个人分配差距及其变动。</a:t>
            </a:r>
          </a:p>
          <a:p>
            <a:pPr indent="612000"/>
            <a:r>
              <a:rPr lang="zh-CN" altLang="en-US" sz="2400" dirty="0">
                <a:latin typeface="华文楷体" panose="02010600040101010101" charset="-122"/>
                <a:ea typeface="华文楷体" panose="02010600040101010101" charset="-122"/>
              </a:rPr>
              <a:t>收入分配统计分析，涉及一系列统计指标，其内在关系见图</a:t>
            </a:r>
            <a:r>
              <a:rPr lang="en-US" altLang="zh-CN" sz="2400" dirty="0">
                <a:latin typeface="华文楷体" panose="02010600040101010101" charset="-122"/>
                <a:ea typeface="华文楷体" panose="02010600040101010101" charset="-122"/>
              </a:rPr>
              <a:t>6-2</a:t>
            </a:r>
            <a:r>
              <a:rPr lang="zh-CN" altLang="en-US" sz="2400" dirty="0">
                <a:latin typeface="华文楷体" panose="02010600040101010101" charset="-122"/>
                <a:ea typeface="华文楷体" panose="02010600040101010101" charset="-122"/>
              </a:rPr>
              <a:t>。上述收入指标具有不同分析价值，主体分配和要素分配研究主要使用前三个指标，后两个指标在规模分配研究中更为常用。</a:t>
            </a:r>
          </a:p>
          <a:p>
            <a:pPr fontAlgn="auto">
              <a:lnSpc>
                <a:spcPct val="150000"/>
              </a:lnSpc>
              <a:spcBef>
                <a:spcPct val="50000"/>
              </a:spcBef>
            </a:pPr>
            <a:r>
              <a:rPr lang="en-US" altLang="zh-CN" sz="2400" dirty="0">
                <a:latin typeface="华文楷体" panose="02010600040101010101" charset="-122"/>
                <a:ea typeface="华文楷体" panose="02010600040101010101" charset="-122"/>
              </a:rPr>
              <a:t> </a:t>
            </a:r>
          </a:p>
        </p:txBody>
      </p:sp>
      <p:sp>
        <p:nvSpPr>
          <p:cNvPr id="11" name="Rectangle 4" descr="浅色上对角线">
            <a:extLst>
              <a:ext uri="{FF2B5EF4-FFF2-40B4-BE49-F238E27FC236}">
                <a16:creationId xmlns:a16="http://schemas.microsoft.com/office/drawing/2014/main" id="{4B2E038E-D55A-4377-61A6-BAB9BEE6B195}"/>
              </a:ext>
            </a:extLst>
          </p:cNvPr>
          <p:cNvSpPr>
            <a:spLocks noChangeArrowheads="1"/>
          </p:cNvSpPr>
          <p:nvPr/>
        </p:nvSpPr>
        <p:spPr bwMode="auto">
          <a:xfrm>
            <a:off x="728241" y="-13002"/>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四、收入指标关系</a:t>
            </a:r>
          </a:p>
        </p:txBody>
      </p:sp>
      <p:sp>
        <p:nvSpPr>
          <p:cNvPr id="5" name="灯片编号占位符 6">
            <a:extLst>
              <a:ext uri="{FF2B5EF4-FFF2-40B4-BE49-F238E27FC236}">
                <a16:creationId xmlns:a16="http://schemas.microsoft.com/office/drawing/2014/main" id="{B07372A8-8A41-2EEE-9916-33C96762A777}"/>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7</a:t>
            </a:fld>
            <a:endParaRPr lang="zh-CN" altLang="en-US" sz="2000" dirty="0">
              <a:solidFill>
                <a:schemeClr val="tx1"/>
              </a:solidFill>
            </a:endParaRPr>
          </a:p>
        </p:txBody>
      </p:sp>
      <p:pic>
        <p:nvPicPr>
          <p:cNvPr id="6" name="图片 5">
            <a:extLst>
              <a:ext uri="{FF2B5EF4-FFF2-40B4-BE49-F238E27FC236}">
                <a16:creationId xmlns:a16="http://schemas.microsoft.com/office/drawing/2014/main" id="{B7429760-0B2B-B466-C5F8-B440B5B7B299}"/>
              </a:ext>
            </a:extLst>
          </p:cNvPr>
          <p:cNvPicPr>
            <a:picLocks noChangeAspect="1"/>
          </p:cNvPicPr>
          <p:nvPr/>
        </p:nvPicPr>
        <p:blipFill>
          <a:blip r:embed="rId2"/>
          <a:stretch>
            <a:fillRect/>
          </a:stretch>
        </p:blipFill>
        <p:spPr>
          <a:xfrm>
            <a:off x="5334001" y="914161"/>
            <a:ext cx="6716008" cy="5072302"/>
          </a:xfrm>
          <a:prstGeom prst="rect">
            <a:avLst/>
          </a:prstGeom>
        </p:spPr>
      </p:pic>
      <p:sp>
        <p:nvSpPr>
          <p:cNvPr id="8" name="文本框 7">
            <a:extLst>
              <a:ext uri="{FF2B5EF4-FFF2-40B4-BE49-F238E27FC236}">
                <a16:creationId xmlns:a16="http://schemas.microsoft.com/office/drawing/2014/main" id="{074975BC-EFCB-D889-C9BC-CA0C0E58EF6D}"/>
              </a:ext>
            </a:extLst>
          </p:cNvPr>
          <p:cNvSpPr txBox="1"/>
          <p:nvPr/>
        </p:nvSpPr>
        <p:spPr>
          <a:xfrm>
            <a:off x="5810250" y="5986463"/>
            <a:ext cx="6172200" cy="369332"/>
          </a:xfrm>
          <a:prstGeom prst="rect">
            <a:avLst/>
          </a:prstGeom>
          <a:noFill/>
        </p:spPr>
        <p:txBody>
          <a:bodyPr wrap="square">
            <a:spAutoFit/>
          </a:bodyPr>
          <a:lstStyle/>
          <a:p>
            <a:pPr marL="0" marR="0" algn="ctr">
              <a:spcBef>
                <a:spcPts val="780"/>
              </a:spcBef>
              <a:spcAft>
                <a:spcPts val="780"/>
              </a:spcAft>
              <a:buNone/>
            </a:pP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图</a:t>
            </a:r>
            <a:r>
              <a:rPr lang="en-US" altLang="zh-CN" sz="1800" b="1" kern="100" dirty="0">
                <a:effectLst/>
                <a:latin typeface="Times New Roman" panose="02020603050405020304" pitchFamily="18" charset="0"/>
                <a:ea typeface="宋体" panose="02010600030101010101" pitchFamily="2" charset="-122"/>
              </a:rPr>
              <a:t>6-2  </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主要</a:t>
            </a:r>
            <a:r>
              <a:rPr lang="zh-CN" altLang="en-US" sz="1800" b="1" kern="100" dirty="0">
                <a:effectLst/>
                <a:latin typeface="宋体" panose="02010600030101010101" pitchFamily="2" charset="-122"/>
                <a:ea typeface="宋体" panose="02010600030101010101" pitchFamily="2" charset="-122"/>
              </a:rPr>
              <a:t>的收入</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统计指标</a:t>
            </a:r>
            <a:r>
              <a:rPr lang="zh-CN" altLang="en-US" sz="1800" b="1" kern="100" dirty="0">
                <a:effectLst/>
                <a:latin typeface="宋体" panose="02010600030101010101" pitchFamily="2" charset="-122"/>
                <a:ea typeface="宋体" panose="02010600030101010101" pitchFamily="2" charset="-122"/>
              </a:rPr>
              <a:t>及其</a:t>
            </a:r>
            <a:r>
              <a:rPr lang="zh-CN" altLang="en-US" sz="1800" b="1" kern="100" dirty="0">
                <a:effectLst/>
                <a:latin typeface="宋体" panose="02010600030101010101" pitchFamily="2" charset="-122"/>
                <a:ea typeface="宋体" panose="02010600030101010101" pitchFamily="2" charset="-122"/>
                <a:cs typeface="Times New Roman" panose="02020603050405020304" pitchFamily="18" charset="0"/>
              </a:rPr>
              <a:t>内在</a:t>
            </a:r>
            <a:r>
              <a:rPr lang="zh-CN" altLang="en-US" sz="1800" b="1" kern="100" dirty="0">
                <a:effectLst/>
                <a:latin typeface="宋体" panose="02010600030101010101" pitchFamily="2" charset="-122"/>
                <a:ea typeface="宋体" panose="02010600030101010101" pitchFamily="2" charset="-122"/>
              </a:rPr>
              <a:t>关系</a:t>
            </a:r>
            <a:endParaRPr lang="zh-CN" altLang="en-US" sz="1800" kern="100" dirty="0">
              <a:effectLst/>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1980905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8</a:t>
            </a:fld>
            <a:endParaRPr lang="zh-CN" altLang="en-US" sz="2000" dirty="0">
              <a:solidFill>
                <a:schemeClr val="tx1"/>
              </a:solidFill>
            </a:endParaRPr>
          </a:p>
        </p:txBody>
      </p:sp>
      <p:sp>
        <p:nvSpPr>
          <p:cNvPr id="10"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二节 国民收入分配格局统计分析</a:t>
            </a:r>
            <a:endParaRPr lang="en-US" altLang="zh-CN"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endParaRPr>
          </a:p>
        </p:txBody>
      </p:sp>
      <p:sp>
        <p:nvSpPr>
          <p:cNvPr id="13" name="Rectangle 9"/>
          <p:cNvSpPr txBox="1">
            <a:spLocks noChangeArrowheads="1"/>
          </p:cNvSpPr>
          <p:nvPr/>
        </p:nvSpPr>
        <p:spPr>
          <a:xfrm>
            <a:off x="1992769" y="2295460"/>
            <a:ext cx="8735060" cy="2109283"/>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一、国民收入分配格局概述</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二、主体分配格局统计分析</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三、要素分配格局统计分析</a:t>
            </a:r>
            <a:endParaRPr lang="en-US" altLang="zh-CN" sz="3600" b="1" dirty="0">
              <a:solidFill>
                <a:srgbClr val="0070C0"/>
              </a:solidFill>
              <a:latin typeface="楷体" panose="02010609060101010101" charset="-122"/>
              <a:ea typeface="楷体" panose="02010609060101010101" charset="-122"/>
              <a:sym typeface="+mn-ea"/>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ZmE0ZGFhNTg2NGIxM2MwYzc0MGFhNjc1YjQzMGNlMWIifQ=="/>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359</TotalTime>
  <Words>7363</Words>
  <Application>Microsoft Office PowerPoint</Application>
  <PresentationFormat>宽屏</PresentationFormat>
  <Paragraphs>500</Paragraphs>
  <Slides>48</Slides>
  <Notes>0</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48</vt:i4>
      </vt:variant>
    </vt:vector>
  </HeadingPairs>
  <TitlesOfParts>
    <vt:vector size="61" baseType="lpstr">
      <vt:lpstr>黑体</vt:lpstr>
      <vt:lpstr>华文楷体</vt:lpstr>
      <vt:lpstr>华文隶书</vt:lpstr>
      <vt:lpstr>华文中宋</vt:lpstr>
      <vt:lpstr>楷体</vt:lpstr>
      <vt:lpstr>宋体</vt:lpstr>
      <vt:lpstr>微软雅黑</vt:lpstr>
      <vt:lpstr>Arial</vt:lpstr>
      <vt:lpstr>Calibri</vt:lpstr>
      <vt:lpstr>Calibri Light</vt:lpstr>
      <vt:lpstr>Times New Roman</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思考与练习</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2746509150@qq.com</cp:lastModifiedBy>
  <cp:revision>157</cp:revision>
  <dcterms:created xsi:type="dcterms:W3CDTF">2015-12-05T08:51:00Z</dcterms:created>
  <dcterms:modified xsi:type="dcterms:W3CDTF">2025-09-26T13:28:16Z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8341F01940C944D49D21BD2B1993B57D_13</vt:lpwstr>
  </property>
  <property fmtid="{D5CDD505-2E9C-101B-9397-08002B2CF9AE}" pid="3" name="KSOProductBuildVer">
    <vt:lpwstr>2052-12.1.0.22529</vt:lpwstr>
  </property>
  <property fmtid="{D5CDD505-2E9C-101B-9397-08002B2CF9AE}" pid="4" name="KSOTemplateUUID">
    <vt:lpwstr>v1.0_mb_46fif/lngfIZSzxymcPcdg==</vt:lpwstr>
  </property>
</Properties>
</file>